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267" r:id="rId5"/>
    <p:sldId id="314" r:id="rId6"/>
    <p:sldId id="280" r:id="rId7"/>
    <p:sldId id="311" r:id="rId8"/>
    <p:sldId id="271" r:id="rId9"/>
    <p:sldId id="269" r:id="rId10"/>
    <p:sldId id="277" r:id="rId11"/>
    <p:sldId id="270" r:id="rId12"/>
    <p:sldId id="272" r:id="rId13"/>
    <p:sldId id="316" r:id="rId14"/>
    <p:sldId id="279" r:id="rId15"/>
    <p:sldId id="292" r:id="rId16"/>
    <p:sldId id="317" r:id="rId17"/>
    <p:sldId id="283" r:id="rId18"/>
    <p:sldId id="281" r:id="rId19"/>
    <p:sldId id="322" r:id="rId20"/>
    <p:sldId id="285" r:id="rId21"/>
    <p:sldId id="295" r:id="rId22"/>
    <p:sldId id="320" r:id="rId23"/>
    <p:sldId id="323" r:id="rId24"/>
    <p:sldId id="294" r:id="rId25"/>
    <p:sldId id="293" r:id="rId26"/>
    <p:sldId id="31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70"/>
    <a:srgbClr val="00AC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21" autoAdjust="0"/>
    <p:restoredTop sz="91223" autoAdjust="0"/>
  </p:normalViewPr>
  <p:slideViewPr>
    <p:cSldViewPr snapToGrid="0" snapToObjects="1">
      <p:cViewPr varScale="1">
        <p:scale>
          <a:sx n="119" d="100"/>
          <a:sy n="119" d="100"/>
        </p:scale>
        <p:origin x="104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30" tIns="45716" rIns="91430" bIns="45716"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30" tIns="45716" rIns="91430" bIns="45716" rtlCol="0"/>
          <a:lstStyle>
            <a:lvl1pPr algn="r">
              <a:defRPr sz="1200"/>
            </a:lvl1pPr>
          </a:lstStyle>
          <a:p>
            <a:fld id="{2F1C89B6-0167-0549-A9D3-815C20C90D38}" type="datetimeFigureOut">
              <a:rPr lang="en-US" smtClean="0"/>
              <a:t>5/7/2019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30" tIns="45716" rIns="91430" bIns="45716"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30" tIns="45716" rIns="91430"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5"/>
            <a:ext cx="2971800" cy="458787"/>
          </a:xfrm>
          <a:prstGeom prst="rect">
            <a:avLst/>
          </a:prstGeom>
        </p:spPr>
        <p:txBody>
          <a:bodyPr vert="horz" lIns="91430" tIns="45716" rIns="91430"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5"/>
            <a:ext cx="2971800" cy="458787"/>
          </a:xfrm>
          <a:prstGeom prst="rect">
            <a:avLst/>
          </a:prstGeom>
        </p:spPr>
        <p:txBody>
          <a:bodyPr vert="horz" lIns="91430" tIns="45716" rIns="91430" bIns="45716" rtlCol="0" anchor="b"/>
          <a:lstStyle>
            <a:lvl1pPr algn="r">
              <a:defRPr sz="1200"/>
            </a:lvl1pPr>
          </a:lstStyle>
          <a:p>
            <a:fld id="{A2430F75-B5EC-044F-A636-30352D0A1350}" type="slidenum">
              <a:rPr lang="en-US" smtClean="0"/>
              <a:t>‹#›</a:t>
            </a:fld>
            <a:endParaRPr lang="en-US"/>
          </a:p>
        </p:txBody>
      </p:sp>
    </p:spTree>
    <p:extLst>
      <p:ext uri="{BB962C8B-B14F-4D97-AF65-F5344CB8AC3E}">
        <p14:creationId xmlns:p14="http://schemas.microsoft.com/office/powerpoint/2010/main" val="160283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430F75-B5EC-044F-A636-30352D0A1350}" type="slidenum">
              <a:rPr lang="en-US" smtClean="0"/>
              <a:t>1</a:t>
            </a:fld>
            <a:endParaRPr lang="en-US"/>
          </a:p>
        </p:txBody>
      </p:sp>
    </p:spTree>
    <p:extLst>
      <p:ext uri="{BB962C8B-B14F-4D97-AF65-F5344CB8AC3E}">
        <p14:creationId xmlns:p14="http://schemas.microsoft.com/office/powerpoint/2010/main" val="353155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5</a:t>
            </a:fld>
            <a:endParaRPr lang="en-US"/>
          </a:p>
        </p:txBody>
      </p:sp>
    </p:spTree>
    <p:extLst>
      <p:ext uri="{BB962C8B-B14F-4D97-AF65-F5344CB8AC3E}">
        <p14:creationId xmlns:p14="http://schemas.microsoft.com/office/powerpoint/2010/main" val="3311317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7</a:t>
            </a:fld>
            <a:endParaRPr lang="en-US"/>
          </a:p>
        </p:txBody>
      </p:sp>
    </p:spTree>
    <p:extLst>
      <p:ext uri="{BB962C8B-B14F-4D97-AF65-F5344CB8AC3E}">
        <p14:creationId xmlns:p14="http://schemas.microsoft.com/office/powerpoint/2010/main" val="2563986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430F75-B5EC-044F-A636-30352D0A1350}" type="slidenum">
              <a:rPr lang="en-US" smtClean="0"/>
              <a:t>15</a:t>
            </a:fld>
            <a:endParaRPr lang="en-US"/>
          </a:p>
        </p:txBody>
      </p:sp>
    </p:spTree>
    <p:extLst>
      <p:ext uri="{BB962C8B-B14F-4D97-AF65-F5344CB8AC3E}">
        <p14:creationId xmlns:p14="http://schemas.microsoft.com/office/powerpoint/2010/main" val="360245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Cloud Adoption Framework example from AWS presentation</a:t>
            </a:r>
          </a:p>
        </p:txBody>
      </p:sp>
      <p:sp>
        <p:nvSpPr>
          <p:cNvPr id="4" name="Slide Number Placeholder 3"/>
          <p:cNvSpPr>
            <a:spLocks noGrp="1"/>
          </p:cNvSpPr>
          <p:nvPr>
            <p:ph type="sldNum" sz="quarter" idx="10"/>
          </p:nvPr>
        </p:nvSpPr>
        <p:spPr/>
        <p:txBody>
          <a:bodyPr/>
          <a:lstStyle/>
          <a:p>
            <a:fld id="{A2430F75-B5EC-044F-A636-30352D0A1350}" type="slidenum">
              <a:rPr lang="en-US" smtClean="0"/>
              <a:t>17</a:t>
            </a:fld>
            <a:endParaRPr lang="en-US"/>
          </a:p>
        </p:txBody>
      </p:sp>
    </p:spTree>
    <p:extLst>
      <p:ext uri="{BB962C8B-B14F-4D97-AF65-F5344CB8AC3E}">
        <p14:creationId xmlns:p14="http://schemas.microsoft.com/office/powerpoint/2010/main" val="50707510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NM Title Slide">
    <p:spTree>
      <p:nvGrpSpPr>
        <p:cNvPr id="1" name=""/>
        <p:cNvGrpSpPr/>
        <p:nvPr/>
      </p:nvGrpSpPr>
      <p:grpSpPr>
        <a:xfrm>
          <a:off x="0" y="0"/>
          <a:ext cx="0" cy="0"/>
          <a:chOff x="0" y="0"/>
          <a:chExt cx="0" cy="0"/>
        </a:xfrm>
      </p:grpSpPr>
      <p:sp>
        <p:nvSpPr>
          <p:cNvPr id="10" name="Rectangle 9"/>
          <p:cNvSpPr/>
          <p:nvPr userDrawn="1"/>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1" y="-144376"/>
            <a:ext cx="5674179" cy="5427879"/>
          </a:xfrm>
          <a:prstGeom prst="rect">
            <a:avLst/>
          </a:prstGeom>
        </p:spPr>
      </p:pic>
      <p:sp>
        <p:nvSpPr>
          <p:cNvPr id="13" name="Rectangle 12"/>
          <p:cNvSpPr/>
          <p:nvPr userDrawn="1"/>
        </p:nvSpPr>
        <p:spPr>
          <a:xfrm>
            <a:off x="1" y="1228439"/>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5674180" y="0"/>
            <a:ext cx="1967594"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515761" y="1228439"/>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525309" y="5306901"/>
            <a:ext cx="4695998" cy="353125"/>
          </a:xfrm>
        </p:spPr>
        <p:txBody>
          <a:bodyPr lIns="91440" rIns="91440">
            <a:normAutofit/>
          </a:bodyPr>
          <a:lstStyle>
            <a:lvl1pPr marL="0" indent="0" algn="l">
              <a:buNone/>
              <a:defRPr sz="1350" cap="none" spc="150" baseline="0">
                <a:solidFill>
                  <a:schemeClr val="bg1"/>
                </a:solidFill>
                <a:latin typeface="+mj-lt"/>
                <a:ea typeface="Garamond" panose="02020404030301010803" pitchFamily="18" charset="0"/>
                <a:cs typeface="Garamond" panose="02020404030301010803" pitchFamily="18"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a:t>
            </a:r>
            <a:r>
              <a:rPr lang="en-US"/>
              <a:t>to edit </a:t>
            </a:r>
            <a:r>
              <a:rPr lang="en-US" dirty="0"/>
              <a:t>master subtitle style</a:t>
            </a:r>
          </a:p>
        </p:txBody>
      </p:sp>
      <p:sp>
        <p:nvSpPr>
          <p:cNvPr id="4" name="Date Placeholder 3"/>
          <p:cNvSpPr>
            <a:spLocks noGrp="1"/>
          </p:cNvSpPr>
          <p:nvPr>
            <p:ph type="dt" sz="half" idx="10"/>
          </p:nvPr>
        </p:nvSpPr>
        <p:spPr>
          <a:xfrm>
            <a:off x="48713" y="6488667"/>
            <a:ext cx="543222" cy="365125"/>
          </a:xfrm>
        </p:spPr>
        <p:txBody>
          <a:bodyPr/>
          <a:lstStyle/>
          <a:p>
            <a:fld id="{BD401753-24C1-CD4E-BD1A-E1FE126B76E2}" type="datetime1">
              <a:rPr lang="en-US" smtClean="0"/>
              <a:t>5/7/2019</a:t>
            </a:fld>
            <a:endParaRPr lang="en-US" dirty="0"/>
          </a:p>
        </p:txBody>
      </p:sp>
      <p:sp>
        <p:nvSpPr>
          <p:cNvPr id="5" name="Footer Placeholder 4"/>
          <p:cNvSpPr>
            <a:spLocks noGrp="1"/>
          </p:cNvSpPr>
          <p:nvPr>
            <p:ph type="ftr" sz="quarter" idx="11"/>
          </p:nvPr>
        </p:nvSpPr>
        <p:spPr>
          <a:xfrm>
            <a:off x="5674180"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dirty="0"/>
              <a:t>‹#›</a:t>
            </a:fld>
            <a:endParaRPr lang="en-US" dirty="0"/>
          </a:p>
        </p:txBody>
      </p:sp>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6002803" y="282288"/>
            <a:ext cx="1375892" cy="710418"/>
          </a:xfrm>
          <a:prstGeom prst="rect">
            <a:avLst/>
          </a:prstGeom>
        </p:spPr>
      </p:pic>
      <p:sp>
        <p:nvSpPr>
          <p:cNvPr id="14" name="Rectangle 13"/>
          <p:cNvSpPr/>
          <p:nvPr userDrawn="1"/>
        </p:nvSpPr>
        <p:spPr>
          <a:xfrm>
            <a:off x="1" y="1228439"/>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userDrawn="1"/>
        </p:nvSpPr>
        <p:spPr>
          <a:xfrm>
            <a:off x="591934" y="2915630"/>
            <a:ext cx="152781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userDrawn="1"/>
        </p:nvSpPr>
        <p:spPr>
          <a:xfrm>
            <a:off x="2149358" y="2915630"/>
            <a:ext cx="1009479" cy="905163"/>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userDrawn="1"/>
        </p:nvSpPr>
        <p:spPr>
          <a:xfrm>
            <a:off x="3188449" y="2915630"/>
            <a:ext cx="2485730" cy="905163"/>
          </a:xfrm>
          <a:prstGeom prst="rect">
            <a:avLst/>
          </a:prstGeom>
          <a:blipFill>
            <a:blip r:embed="rId6"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userDrawn="1"/>
        </p:nvSpPr>
        <p:spPr>
          <a:xfrm>
            <a:off x="5674180" y="1363919"/>
            <a:ext cx="1967594" cy="1421017"/>
          </a:xfrm>
          <a:prstGeom prst="rect">
            <a:avLst/>
          </a:prstGeom>
          <a:blipFill>
            <a:blip r:embed="rId7"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userDrawn="1"/>
        </p:nvSpPr>
        <p:spPr>
          <a:xfrm>
            <a:off x="525308" y="5010112"/>
            <a:ext cx="1668780" cy="230832"/>
          </a:xfrm>
          <a:prstGeom prst="rect">
            <a:avLst/>
          </a:prstGeom>
          <a:noFill/>
        </p:spPr>
        <p:txBody>
          <a:bodyPr wrap="square" rtlCol="0">
            <a:spAutoFit/>
          </a:bodyPr>
          <a:lstStyle/>
          <a:p>
            <a:r>
              <a:rPr lang="en-US" sz="900" b="0" i="1" spc="225" dirty="0">
                <a:solidFill>
                  <a:srgbClr val="00ACD9"/>
                </a:solidFill>
                <a:latin typeface="Calibri" charset="0"/>
                <a:ea typeface="Calibri" charset="0"/>
                <a:cs typeface="Calibri" charset="0"/>
              </a:rPr>
              <a:t>PRESENTED BY</a:t>
            </a:r>
          </a:p>
        </p:txBody>
      </p:sp>
      <p:pic>
        <p:nvPicPr>
          <p:cNvPr id="21" name="Picture 20"/>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503323" y="5618704"/>
            <a:ext cx="421904" cy="163699"/>
          </a:xfrm>
          <a:prstGeom prst="rect">
            <a:avLst/>
          </a:prstGeom>
        </p:spPr>
      </p:pic>
      <p:pic>
        <p:nvPicPr>
          <p:cNvPr id="22" name="Picture 21"/>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7799528" y="5587031"/>
            <a:ext cx="582240" cy="195373"/>
          </a:xfrm>
          <a:prstGeom prst="rect">
            <a:avLst/>
          </a:prstGeom>
        </p:spPr>
      </p:pic>
      <p:sp>
        <p:nvSpPr>
          <p:cNvPr id="23" name="TextBox 22"/>
          <p:cNvSpPr txBox="1"/>
          <p:nvPr userDrawn="1"/>
        </p:nvSpPr>
        <p:spPr>
          <a:xfrm>
            <a:off x="7743261" y="5891252"/>
            <a:ext cx="1308347" cy="577081"/>
          </a:xfrm>
          <a:prstGeom prst="rect">
            <a:avLst/>
          </a:prstGeom>
          <a:noFill/>
        </p:spPr>
        <p:txBody>
          <a:bodyPr wrap="square" rtlCol="0">
            <a:spAutoFit/>
          </a:bodyPr>
          <a:lstStyle/>
          <a:p>
            <a:pPr algn="ctr"/>
            <a:r>
              <a:rPr lang="en-US" sz="450" b="0" i="0" kern="1200" dirty="0">
                <a:solidFill>
                  <a:schemeClr val="bg1"/>
                </a:solidFill>
                <a:effectLst/>
                <a:latin typeface="+mn-lt"/>
                <a:ea typeface="+mn-ea"/>
                <a:cs typeface="+mn-cs"/>
              </a:rPr>
              <a:t>Sandia National Laboratories is a </a:t>
            </a:r>
            <a:r>
              <a:rPr lang="en-US" sz="450" b="0" i="0" kern="1200" dirty="0" err="1">
                <a:solidFill>
                  <a:schemeClr val="bg1"/>
                </a:solidFill>
                <a:effectLst/>
                <a:latin typeface="+mn-lt"/>
                <a:ea typeface="+mn-ea"/>
                <a:cs typeface="+mn-cs"/>
              </a:rPr>
              <a:t>multimission</a:t>
            </a:r>
            <a:r>
              <a:rPr lang="en-US" sz="450" b="0" i="0" kern="1200" dirty="0">
                <a:solidFill>
                  <a:schemeClr val="bg1"/>
                </a:solidFill>
                <a:effectLst/>
                <a:latin typeface="+mn-lt"/>
                <a:ea typeface="+mn-ea"/>
                <a:cs typeface="+mn-cs"/>
              </a:rPr>
              <a:t> laboratory managed and operated by National Technology and Engineering Solutions of Sandia LLC, a wholly owned subsidiary of Honeywell International Inc. for the U.S. Department of Energy’s National Nuclear Security Administration under contract DE-NA0003525.</a:t>
            </a:r>
            <a:endParaRPr lang="en-US" sz="450" dirty="0">
              <a:solidFill>
                <a:schemeClr val="bg1"/>
              </a:solidFill>
            </a:endParaRPr>
          </a:p>
        </p:txBody>
      </p:sp>
      <p:pic>
        <p:nvPicPr>
          <p:cNvPr id="7" name="Picture 6"/>
          <p:cNvPicPr>
            <a:picLocks/>
          </p:cNvPicPr>
          <p:nvPr userDrawn="1"/>
        </p:nvPicPr>
        <p:blipFill>
          <a:blip r:embed="rId10" cstate="email">
            <a:extLst>
              <a:ext uri="{28A0092B-C50C-407E-A947-70E740481C1C}">
                <a14:useLocalDpi xmlns:a14="http://schemas.microsoft.com/office/drawing/2010/main"/>
              </a:ext>
            </a:extLst>
          </a:blip>
          <a:stretch>
            <a:fillRect/>
          </a:stretch>
        </p:blipFill>
        <p:spPr>
          <a:xfrm>
            <a:off x="591934" y="5664160"/>
            <a:ext cx="7049838" cy="36576"/>
          </a:xfrm>
          <a:prstGeom prst="rect">
            <a:avLst/>
          </a:prstGeom>
        </p:spPr>
      </p:pic>
      <p:pic>
        <p:nvPicPr>
          <p:cNvPr id="20" name="Picture 19">
            <a:extLst>
              <a:ext uri="{FF2B5EF4-FFF2-40B4-BE49-F238E27FC236}">
                <a16:creationId xmlns:a16="http://schemas.microsoft.com/office/drawing/2014/main" id="{5ADC3411-C43B-4250-BCCF-559D5E92912D}"/>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605414" y="3966872"/>
            <a:ext cx="3977640" cy="5536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M Section Title DARK">
    <p:spTree>
      <p:nvGrpSpPr>
        <p:cNvPr id="1" name=""/>
        <p:cNvGrpSpPr/>
        <p:nvPr/>
      </p:nvGrpSpPr>
      <p:grpSpPr>
        <a:xfrm>
          <a:off x="0" y="0"/>
          <a:ext cx="0" cy="0"/>
          <a:chOff x="0" y="0"/>
          <a:chExt cx="0" cy="0"/>
        </a:xfrm>
      </p:grpSpPr>
      <p:sp>
        <p:nvSpPr>
          <p:cNvPr id="10" name="Rectangle 9"/>
          <p:cNvSpPr/>
          <p:nvPr userDrawn="1"/>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1"/>
            <a:ext cx="9144000" cy="8747085"/>
          </a:xfrm>
          <a:prstGeom prst="rect">
            <a:avLst/>
          </a:prstGeom>
        </p:spPr>
      </p:pic>
      <p:sp>
        <p:nvSpPr>
          <p:cNvPr id="13" name="Rectangle 12"/>
          <p:cNvSpPr/>
          <p:nvPr userDrawn="1"/>
        </p:nvSpPr>
        <p:spPr>
          <a:xfrm>
            <a:off x="1" y="3112607"/>
            <a:ext cx="9144000" cy="1690255"/>
          </a:xfrm>
          <a:prstGeom prst="rect">
            <a:avLst/>
          </a:prstGeom>
          <a:solidFill>
            <a:schemeClr val="bg2">
              <a:lumMod val="1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a:off x="2945674" y="0"/>
            <a:ext cx="6198329" cy="6858000"/>
          </a:xfrm>
          <a:prstGeom prst="rect">
            <a:avLst/>
          </a:prstGeom>
          <a:solidFill>
            <a:schemeClr val="accent6">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350" cap="none" spc="150" baseline="0">
                <a:solidFill>
                  <a:schemeClr val="bg1"/>
                </a:solidFill>
                <a:latin typeface="+mn-lt"/>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543222" cy="365125"/>
          </a:xfrm>
        </p:spPr>
        <p:txBody>
          <a:bodyPr/>
          <a:lstStyle/>
          <a:p>
            <a:fld id="{B2FB43E7-BE73-1148-A923-0B62E5469575}" type="datetime1">
              <a:rPr lang="en-US" smtClean="0"/>
              <a:t>5/7/2019</a:t>
            </a:fld>
            <a:endParaRPr lang="en-US" dirty="0"/>
          </a:p>
        </p:txBody>
      </p:sp>
      <p:sp>
        <p:nvSpPr>
          <p:cNvPr id="5" name="Footer Placeholder 4"/>
          <p:cNvSpPr>
            <a:spLocks noGrp="1"/>
          </p:cNvSpPr>
          <p:nvPr>
            <p:ph type="ftr" sz="quarter" idx="11"/>
          </p:nvPr>
        </p:nvSpPr>
        <p:spPr>
          <a:xfrm>
            <a:off x="2945674" y="6488667"/>
            <a:ext cx="1967594" cy="365125"/>
          </a:xfrm>
        </p:spPr>
        <p:txBody>
          <a:body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2945674" y="4893381"/>
            <a:ext cx="6198326" cy="4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Slide LIGHT">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alphaModFix amt="33000"/>
            <a:extLst>
              <a:ext uri="{28A0092B-C50C-407E-A947-70E740481C1C}">
                <a14:useLocalDpi xmlns:a14="http://schemas.microsoft.com/office/drawing/2010/main"/>
              </a:ext>
            </a:extLst>
          </a:blip>
          <a:srcRect/>
          <a:stretch/>
        </p:blipFill>
        <p:spPr>
          <a:xfrm>
            <a:off x="0" y="7"/>
            <a:ext cx="9144000" cy="8747085"/>
          </a:xfrm>
          <a:prstGeom prst="rect">
            <a:avLst/>
          </a:prstGeom>
        </p:spPr>
      </p:pic>
      <p:pic>
        <p:nvPicPr>
          <p:cNvPr id="15" name="Picture 14"/>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a:stretch/>
        </p:blipFill>
        <p:spPr>
          <a:xfrm>
            <a:off x="-1" y="7"/>
            <a:ext cx="3029221" cy="8747085"/>
          </a:xfrm>
          <a:prstGeom prst="rect">
            <a:avLst/>
          </a:prstGeom>
        </p:spPr>
      </p:pic>
      <p:sp>
        <p:nvSpPr>
          <p:cNvPr id="10" name="Rectangle 9"/>
          <p:cNvSpPr/>
          <p:nvPr userDrawn="1"/>
        </p:nvSpPr>
        <p:spPr>
          <a:xfrm>
            <a:off x="1" y="3112603"/>
            <a:ext cx="9144000" cy="16952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sp>
        <p:nvSpPr>
          <p:cNvPr id="2" name="Title 1"/>
          <p:cNvSpPr>
            <a:spLocks noGrp="1"/>
          </p:cNvSpPr>
          <p:nvPr>
            <p:ph type="ctrTitle" hasCustomPrompt="1"/>
          </p:nvPr>
        </p:nvSpPr>
        <p:spPr>
          <a:xfrm>
            <a:off x="3098021" y="3112607"/>
            <a:ext cx="4642658" cy="1690255"/>
          </a:xfrm>
        </p:spPr>
        <p:txBody>
          <a:bodyPr anchor="ctr">
            <a:normAutofit/>
          </a:bodyPr>
          <a:lstStyle>
            <a:lvl1pPr algn="l">
              <a:lnSpc>
                <a:spcPts val="2775"/>
              </a:lnSpc>
              <a:defRPr sz="2700" spc="23" baseline="0">
                <a:solidFill>
                  <a:schemeClr val="bg1"/>
                </a:solidFill>
                <a:latin typeface="Gill Sans MT" charset="0"/>
                <a:ea typeface="Gill Sans MT" charset="0"/>
                <a:cs typeface="Gill Sans MT" charset="0"/>
              </a:defRPr>
            </a:lvl1pPr>
          </a:lstStyle>
          <a:p>
            <a:r>
              <a:rPr lang="en-US" dirty="0"/>
              <a:t>CLICK TO EDIT MASTER TITLE STYLE</a:t>
            </a:r>
          </a:p>
        </p:txBody>
      </p:sp>
      <p:sp>
        <p:nvSpPr>
          <p:cNvPr id="3" name="Subtitle 2"/>
          <p:cNvSpPr>
            <a:spLocks noGrp="1"/>
          </p:cNvSpPr>
          <p:nvPr>
            <p:ph type="subTitle" idx="1" hasCustomPrompt="1"/>
          </p:nvPr>
        </p:nvSpPr>
        <p:spPr>
          <a:xfrm>
            <a:off x="3098023" y="5064549"/>
            <a:ext cx="4695998" cy="353125"/>
          </a:xfrm>
        </p:spPr>
        <p:txBody>
          <a:bodyPr lIns="91440" rIns="91440">
            <a:normAutofit/>
          </a:bodyPr>
          <a:lstStyle>
            <a:lvl1pPr marL="0" indent="0" algn="l">
              <a:buNone/>
              <a:defRPr sz="1350" cap="none" spc="150" baseline="0">
                <a:solidFill>
                  <a:schemeClr val="tx1"/>
                </a:solidFill>
                <a:latin typeface="+mj-lt"/>
                <a:ea typeface="Garamond" charset="0"/>
                <a:cs typeface="Garamond" charset="0"/>
              </a:defRPr>
            </a:lvl1pPr>
            <a:lvl2pPr marL="342875" indent="0" algn="ctr">
              <a:buNone/>
              <a:defRPr sz="1800"/>
            </a:lvl2pPr>
            <a:lvl3pPr marL="685749" indent="0" algn="ctr">
              <a:buNone/>
              <a:defRPr sz="1800"/>
            </a:lvl3pPr>
            <a:lvl4pPr marL="1028624" indent="0" algn="ctr">
              <a:buNone/>
              <a:defRPr sz="1500"/>
            </a:lvl4pPr>
            <a:lvl5pPr marL="1371498" indent="0" algn="ctr">
              <a:buNone/>
              <a:defRPr sz="1500"/>
            </a:lvl5pPr>
            <a:lvl6pPr marL="1714373" indent="0" algn="ctr">
              <a:buNone/>
              <a:defRPr sz="1500"/>
            </a:lvl6pPr>
            <a:lvl7pPr marL="2057246" indent="0" algn="ctr">
              <a:buNone/>
              <a:defRPr sz="1500"/>
            </a:lvl7pPr>
            <a:lvl8pPr marL="2400120" indent="0" algn="ctr">
              <a:buNone/>
              <a:defRPr sz="1500"/>
            </a:lvl8pPr>
            <a:lvl9pPr marL="2742995" indent="0" algn="ctr">
              <a:buNone/>
              <a:defRPr sz="1500"/>
            </a:lvl9pPr>
          </a:lstStyle>
          <a:p>
            <a:r>
              <a:rPr lang="en-US" dirty="0"/>
              <a:t>Click to edit master subtitle style</a:t>
            </a:r>
          </a:p>
        </p:txBody>
      </p:sp>
      <p:sp>
        <p:nvSpPr>
          <p:cNvPr id="4" name="Date Placeholder 3"/>
          <p:cNvSpPr>
            <a:spLocks noGrp="1"/>
          </p:cNvSpPr>
          <p:nvPr>
            <p:ph type="dt" sz="half" idx="10"/>
          </p:nvPr>
        </p:nvSpPr>
        <p:spPr>
          <a:xfrm>
            <a:off x="48713" y="6488667"/>
            <a:ext cx="543222" cy="365125"/>
          </a:xfrm>
        </p:spPr>
        <p:txBody>
          <a:bodyPr/>
          <a:lstStyle>
            <a:lvl1pPr>
              <a:defRPr>
                <a:solidFill>
                  <a:schemeClr val="tx1"/>
                </a:solidFill>
              </a:defRPr>
            </a:lvl1pPr>
          </a:lstStyle>
          <a:p>
            <a:fld id="{1F412368-3B7B-3345-A1A0-A09F0ACD466B}" type="datetime1">
              <a:rPr lang="en-US" smtClean="0"/>
              <a:t>5/7/2019</a:t>
            </a:fld>
            <a:endParaRPr lang="en-US" dirty="0"/>
          </a:p>
        </p:txBody>
      </p:sp>
      <p:sp>
        <p:nvSpPr>
          <p:cNvPr id="5" name="Footer Placeholder 4"/>
          <p:cNvSpPr>
            <a:spLocks noGrp="1"/>
          </p:cNvSpPr>
          <p:nvPr>
            <p:ph type="ftr" sz="quarter" idx="11"/>
          </p:nvPr>
        </p:nvSpPr>
        <p:spPr>
          <a:xfrm>
            <a:off x="2945674" y="6488667"/>
            <a:ext cx="1967594" cy="365125"/>
          </a:xfrm>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a:xfrm>
            <a:off x="-383344" y="6459791"/>
            <a:ext cx="314548" cy="365125"/>
          </a:xfrm>
        </p:spPr>
        <p:txBody>
          <a:bodyPr/>
          <a:lstStyle/>
          <a:p>
            <a:fld id="{4FAB73BC-B049-4115-A692-8D63A059BFB8}" type="slidenum">
              <a:rPr lang="en-US" dirty="0"/>
              <a:t>‹#›</a:t>
            </a:fld>
            <a:endParaRPr lang="en-US" dirty="0"/>
          </a:p>
        </p:txBody>
      </p:sp>
      <p:sp>
        <p:nvSpPr>
          <p:cNvPr id="14" name="Rectangle 13"/>
          <p:cNvSpPr/>
          <p:nvPr userDrawn="1"/>
        </p:nvSpPr>
        <p:spPr>
          <a:xfrm>
            <a:off x="1" y="3112607"/>
            <a:ext cx="152348"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350" dirty="0"/>
          </a:p>
        </p:txBody>
      </p:sp>
      <p:pic>
        <p:nvPicPr>
          <p:cNvPr id="7" name="Picture 6"/>
          <p:cNvPicPr>
            <a:picLocks/>
          </p:cNvPicPr>
          <p:nvPr userDrawn="1"/>
        </p:nvPicPr>
        <p:blipFill>
          <a:blip r:embed="rId4" cstate="email">
            <a:extLst>
              <a:ext uri="{28A0092B-C50C-407E-A947-70E740481C1C}">
                <a14:useLocalDpi xmlns:a14="http://schemas.microsoft.com/office/drawing/2010/main"/>
              </a:ext>
            </a:extLst>
          </a:blip>
          <a:stretch>
            <a:fillRect/>
          </a:stretch>
        </p:blipFill>
        <p:spPr>
          <a:xfrm>
            <a:off x="3029221" y="4893381"/>
            <a:ext cx="6114782" cy="63637"/>
          </a:xfrm>
          <a:prstGeom prst="rect">
            <a:avLst/>
          </a:prstGeom>
        </p:spPr>
      </p:pic>
    </p:spTree>
    <p:extLst>
      <p:ext uri="{BB962C8B-B14F-4D97-AF65-F5344CB8AC3E}">
        <p14:creationId xmlns:p14="http://schemas.microsoft.com/office/powerpoint/2010/main" val="188294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7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sz="2000"/>
            </a:lvl1pPr>
          </a:lstStyle>
          <a:p>
            <a:r>
              <a:rPr lang="en-US" dirty="0"/>
              <a:t>CLICK TO EDIT MASTER TITLE STYLE</a:t>
            </a:r>
          </a:p>
        </p:txBody>
      </p:sp>
      <p:sp>
        <p:nvSpPr>
          <p:cNvPr id="3" name="Content Placeholder 2"/>
          <p:cNvSpPr>
            <a:spLocks noGrp="1"/>
          </p:cNvSpPr>
          <p:nvPr>
            <p:ph idx="1"/>
          </p:nvPr>
        </p:nvSpPr>
        <p:spPr>
          <a:xfrm>
            <a:off x="540486" y="1429236"/>
            <a:ext cx="7543800" cy="4681421"/>
          </a:xfrm>
        </p:spPr>
        <p:txBody>
          <a:bodyPr/>
          <a:lstStyle>
            <a:lvl1pPr>
              <a:spcBef>
                <a:spcPts val="0"/>
              </a:spcBef>
              <a:spcAft>
                <a:spcPts val="750"/>
              </a:spcAft>
              <a:defRPr/>
            </a:lvl1pPr>
            <a:lvl2pPr>
              <a:spcBef>
                <a:spcPts val="0"/>
              </a:spcBef>
              <a:spcAft>
                <a:spcPts val="750"/>
              </a:spcAft>
              <a:defRPr/>
            </a:lvl2pPr>
            <a:lvl3pPr>
              <a:spcBef>
                <a:spcPts val="0"/>
              </a:spcBef>
              <a:spcAft>
                <a:spcPts val="750"/>
              </a:spcAft>
              <a:defRPr/>
            </a:lvl3pPr>
            <a:lvl4pPr>
              <a:spcBef>
                <a:spcPts val="0"/>
              </a:spcBef>
              <a:spcAft>
                <a:spcPts val="750"/>
              </a:spcAft>
              <a:defRPr/>
            </a:lvl4pPr>
            <a:lvl5pPr>
              <a:spcBef>
                <a:spcPts val="0"/>
              </a:spcBef>
              <a:spcAft>
                <a:spcPts val="75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BE40A0-BA3A-E44B-A6F9-7A1F916D77D1}" type="datetime1">
              <a:rPr lang="en-US" smtClean="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8713" y="445606"/>
            <a:ext cx="391861" cy="365125"/>
          </a:xfrm>
        </p:spPr>
        <p:txBody>
          <a:bodyPr/>
          <a:lstStyle/>
          <a:p>
            <a:fld id="{6113E31D-E2AB-40D1-8B51-AFA5AFEF393A}"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LIGHT">
    <p:spTree>
      <p:nvGrpSpPr>
        <p:cNvPr id="1" name=""/>
        <p:cNvGrpSpPr/>
        <p:nvPr/>
      </p:nvGrpSpPr>
      <p:grpSpPr>
        <a:xfrm>
          <a:off x="0" y="0"/>
          <a:ext cx="0" cy="0"/>
          <a:chOff x="0" y="0"/>
          <a:chExt cx="0" cy="0"/>
        </a:xfrm>
      </p:grpSpPr>
      <p:sp>
        <p:nvSpPr>
          <p:cNvPr id="17" name="Rectangle 16"/>
          <p:cNvSpPr/>
          <p:nvPr userDrawn="1"/>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chemeClr val="bg1">
                    <a:lumMod val="50000"/>
                  </a:schemeClr>
                </a:solidFill>
              </a:defRPr>
            </a:lvl1pPr>
          </a:lstStyle>
          <a:p>
            <a:fld id="{2E058465-9237-E546-85F0-B7E7FAA43EBF}" type="datetime1">
              <a:rPr lang="en-US" smtClean="0"/>
              <a:t>5/7/2019</a:t>
            </a:fld>
            <a:endParaRPr lang="en-US" dirty="0"/>
          </a:p>
        </p:txBody>
      </p:sp>
      <p:sp>
        <p:nvSpPr>
          <p:cNvPr id="21"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48714" y="445606"/>
            <a:ext cx="363252" cy="365125"/>
          </a:xfrm>
          <a:prstGeom prst="rect">
            <a:avLst/>
          </a:prstGeom>
        </p:spPr>
        <p:txBody>
          <a:bodyPr vert="horz" lIns="91440" tIns="45720" rIns="91440" bIns="45720" rtlCol="0" anchor="ctr"/>
          <a:lstStyle>
            <a:lvl1pPr algn="r">
              <a:defRPr sz="1050">
                <a:solidFill>
                  <a:srgbClr val="000000"/>
                </a:solidFill>
              </a:defRPr>
            </a:lvl1pPr>
          </a:lstStyle>
          <a:p>
            <a:fld id="{4FAB73BC-B049-4115-A692-8D63A059BFB8}" type="slidenum">
              <a:rPr lang="en-US" smtClean="0"/>
              <a:pPr/>
              <a:t>‹#›</a:t>
            </a:fld>
            <a:endParaRPr lang="en-US" dirty="0"/>
          </a:p>
        </p:txBody>
      </p:sp>
      <p:sp>
        <p:nvSpPr>
          <p:cNvPr id="11" name="Rectangle 10"/>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
        <p:nvSpPr>
          <p:cNvPr id="9" name="Title 1">
            <a:extLst>
              <a:ext uri="{FF2B5EF4-FFF2-40B4-BE49-F238E27FC236}">
                <a16:creationId xmlns:a16="http://schemas.microsoft.com/office/drawing/2014/main" id="{731F7D12-C8B8-4F3F-A036-A2081670893D}"/>
              </a:ext>
            </a:extLst>
          </p:cNvPr>
          <p:cNvSpPr>
            <a:spLocks noGrp="1"/>
          </p:cNvSpPr>
          <p:nvPr>
            <p:ph type="title" hasCustomPrompt="1"/>
          </p:nvPr>
        </p:nvSpPr>
        <p:spPr>
          <a:xfrm>
            <a:off x="654786" y="392906"/>
            <a:ext cx="7543800" cy="570225"/>
          </a:xfrm>
        </p:spPr>
        <p:txBody>
          <a:bodyPr/>
          <a:lstStyle>
            <a:lvl1pPr marL="0">
              <a:defRPr sz="2000">
                <a:solidFill>
                  <a:schemeClr val="tx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503F2B99-3C5A-4020-8BE1-DB35D91B3A3D}"/>
              </a:ext>
            </a:extLst>
          </p:cNvPr>
          <p:cNvSpPr>
            <a:spLocks noGrp="1"/>
          </p:cNvSpPr>
          <p:nvPr>
            <p:ph idx="1"/>
          </p:nvPr>
        </p:nvSpPr>
        <p:spPr>
          <a:xfrm>
            <a:off x="654786" y="1581636"/>
            <a:ext cx="7543800" cy="4681421"/>
          </a:xfrm>
        </p:spPr>
        <p:txBody>
          <a:bodyPr/>
          <a:lstStyle>
            <a:lvl1pPr marL="0" indent="0">
              <a:spcBef>
                <a:spcPts val="0"/>
              </a:spcBef>
              <a:spcAft>
                <a:spcPts val="750"/>
              </a:spcAft>
              <a:defRPr>
                <a:solidFill>
                  <a:schemeClr val="tx1"/>
                </a:solidFill>
              </a:defRPr>
            </a:lvl1pPr>
            <a:lvl2pPr>
              <a:spcBef>
                <a:spcPts val="0"/>
              </a:spcBef>
              <a:spcAft>
                <a:spcPts val="750"/>
              </a:spcAft>
              <a:defRPr>
                <a:solidFill>
                  <a:schemeClr val="tx1"/>
                </a:solidFill>
              </a:defRPr>
            </a:lvl2pPr>
            <a:lvl3pPr>
              <a:spcBef>
                <a:spcPts val="0"/>
              </a:spcBef>
              <a:spcAft>
                <a:spcPts val="750"/>
              </a:spcAft>
              <a:defRPr>
                <a:solidFill>
                  <a:schemeClr val="tx1"/>
                </a:solidFill>
              </a:defRPr>
            </a:lvl3pPr>
            <a:lvl4pPr>
              <a:spcBef>
                <a:spcPts val="0"/>
              </a:spcBef>
              <a:spcAft>
                <a:spcPts val="750"/>
              </a:spcAft>
              <a:defRPr>
                <a:solidFill>
                  <a:schemeClr val="tx1"/>
                </a:solidFill>
              </a:defRPr>
            </a:lvl4pPr>
            <a:lvl5pPr>
              <a:spcBef>
                <a:spcPts val="0"/>
              </a:spcBef>
              <a:spcAft>
                <a:spcPts val="75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00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FDA9C-014B-4E78-952F-AF70FCE15CF0}"/>
              </a:ext>
            </a:extLst>
          </p:cNvPr>
          <p:cNvSpPr>
            <a:spLocks noGrp="1"/>
          </p:cNvSpPr>
          <p:nvPr>
            <p:ph type="title"/>
          </p:nvPr>
        </p:nvSpPr>
        <p:spPr>
          <a:xfrm>
            <a:off x="540486" y="240506"/>
            <a:ext cx="7886700" cy="570225"/>
          </a:xfrm>
        </p:spPr>
        <p:txBody>
          <a:bodyPr/>
          <a:lstStyle>
            <a:lvl1pPr>
              <a:defRPr sz="2000"/>
            </a:lvl1pPr>
          </a:lstStyle>
          <a:p>
            <a:r>
              <a:rPr lang="en-US" dirty="0"/>
              <a:t>Click to edit Master title style</a:t>
            </a:r>
          </a:p>
        </p:txBody>
      </p:sp>
      <p:sp>
        <p:nvSpPr>
          <p:cNvPr id="3" name="Date Placeholder 2">
            <a:extLst>
              <a:ext uri="{FF2B5EF4-FFF2-40B4-BE49-F238E27FC236}">
                <a16:creationId xmlns:a16="http://schemas.microsoft.com/office/drawing/2014/main" id="{106772D8-05F1-4C67-8BB6-87F92E1AD427}"/>
              </a:ext>
            </a:extLst>
          </p:cNvPr>
          <p:cNvSpPr>
            <a:spLocks noGrp="1"/>
          </p:cNvSpPr>
          <p:nvPr>
            <p:ph type="dt" sz="half" idx="10"/>
          </p:nvPr>
        </p:nvSpPr>
        <p:spPr/>
        <p:txBody>
          <a:bodyPr/>
          <a:lstStyle/>
          <a:p>
            <a:fld id="{E30A8737-9ED8-534E-AB64-824F3EF1F57B}" type="datetime1">
              <a:rPr lang="en-US" smtClean="0"/>
              <a:t>5/7/2019</a:t>
            </a:fld>
            <a:endParaRPr lang="en-US" dirty="0"/>
          </a:p>
        </p:txBody>
      </p:sp>
      <p:sp>
        <p:nvSpPr>
          <p:cNvPr id="4" name="Footer Placeholder 3">
            <a:extLst>
              <a:ext uri="{FF2B5EF4-FFF2-40B4-BE49-F238E27FC236}">
                <a16:creationId xmlns:a16="http://schemas.microsoft.com/office/drawing/2014/main" id="{D6A66ECD-C2DF-45CF-B4B8-43B591998D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D9347F1-8CE3-4CA3-86A5-D8523B23999C}"/>
              </a:ext>
            </a:extLst>
          </p:cNvPr>
          <p:cNvSpPr>
            <a:spLocks noGrp="1"/>
          </p:cNvSpPr>
          <p:nvPr>
            <p:ph type="sldNum" sz="quarter" idx="12"/>
          </p:nvPr>
        </p:nvSpPr>
        <p:spPr>
          <a:xfrm>
            <a:off x="48714" y="445606"/>
            <a:ext cx="383548" cy="365125"/>
          </a:xfrm>
        </p:spPr>
        <p:txBody>
          <a:bodyPr/>
          <a:lstStyle/>
          <a:p>
            <a:fld id="{4FAB73BC-B049-4115-A692-8D63A059BFB8}" type="slidenum">
              <a:rPr lang="en-US" smtClean="0"/>
              <a:pPr/>
              <a:t>‹#›</a:t>
            </a:fld>
            <a:endParaRPr lang="en-US" dirty="0"/>
          </a:p>
        </p:txBody>
      </p:sp>
      <p:sp>
        <p:nvSpPr>
          <p:cNvPr id="6" name="Content Placeholder 2">
            <a:extLst>
              <a:ext uri="{FF2B5EF4-FFF2-40B4-BE49-F238E27FC236}">
                <a16:creationId xmlns:a16="http://schemas.microsoft.com/office/drawing/2014/main" id="{D209046D-1753-4664-943A-0C752A7EB918}"/>
              </a:ext>
            </a:extLst>
          </p:cNvPr>
          <p:cNvSpPr>
            <a:spLocks noGrp="1"/>
          </p:cNvSpPr>
          <p:nvPr>
            <p:ph sz="half" idx="1"/>
          </p:nvPr>
        </p:nvSpPr>
        <p:spPr>
          <a:xfrm>
            <a:off x="540486" y="1143002"/>
            <a:ext cx="3886200" cy="4963625"/>
          </a:xfrm>
        </p:spPr>
        <p:txBody>
          <a:bodyPr/>
          <a:lstStyle>
            <a:lvl1pPr marL="0" inden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1BC1C53F-9512-45AF-B25F-167C5A4E2487}"/>
              </a:ext>
            </a:extLst>
          </p:cNvPr>
          <p:cNvSpPr>
            <a:spLocks noGrp="1"/>
          </p:cNvSpPr>
          <p:nvPr>
            <p:ph sz="half" idx="2"/>
          </p:nvPr>
        </p:nvSpPr>
        <p:spPr>
          <a:xfrm>
            <a:off x="4540986" y="1143002"/>
            <a:ext cx="3886200" cy="4963625"/>
          </a:xfrm>
        </p:spPr>
        <p:txBody>
          <a:bodyPr/>
          <a:lstStyle>
            <a:lvl1pPr marL="0" inden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1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EF97-EB6D-44DE-B5C6-544DDD3B3F47}"/>
              </a:ext>
            </a:extLst>
          </p:cNvPr>
          <p:cNvSpPr>
            <a:spLocks noGrp="1"/>
          </p:cNvSpPr>
          <p:nvPr>
            <p:ph type="title"/>
          </p:nvPr>
        </p:nvSpPr>
        <p:spPr>
          <a:xfrm>
            <a:off x="540486" y="240506"/>
            <a:ext cx="7913076" cy="570225"/>
          </a:xfrm>
        </p:spPr>
        <p:txBody>
          <a:bodyPr/>
          <a:lstStyle>
            <a:lvl1pPr>
              <a:defRPr sz="2000"/>
            </a:lvl1pPr>
          </a:lstStyle>
          <a:p>
            <a:r>
              <a:rPr lang="en-US" dirty="0"/>
              <a:t>Click to edit Master title style</a:t>
            </a:r>
          </a:p>
        </p:txBody>
      </p:sp>
      <p:sp>
        <p:nvSpPr>
          <p:cNvPr id="3" name="Date Placeholder 2">
            <a:extLst>
              <a:ext uri="{FF2B5EF4-FFF2-40B4-BE49-F238E27FC236}">
                <a16:creationId xmlns:a16="http://schemas.microsoft.com/office/drawing/2014/main" id="{6CE9E815-F8B6-4E69-917A-036678384278}"/>
              </a:ext>
            </a:extLst>
          </p:cNvPr>
          <p:cNvSpPr>
            <a:spLocks noGrp="1"/>
          </p:cNvSpPr>
          <p:nvPr>
            <p:ph type="dt" sz="half" idx="10"/>
          </p:nvPr>
        </p:nvSpPr>
        <p:spPr/>
        <p:txBody>
          <a:bodyPr/>
          <a:lstStyle/>
          <a:p>
            <a:fld id="{E30A8737-9ED8-534E-AB64-824F3EF1F57B}" type="datetime1">
              <a:rPr lang="en-US" smtClean="0"/>
              <a:t>5/7/2019</a:t>
            </a:fld>
            <a:endParaRPr lang="en-US" dirty="0"/>
          </a:p>
        </p:txBody>
      </p:sp>
      <p:sp>
        <p:nvSpPr>
          <p:cNvPr id="4" name="Footer Placeholder 3">
            <a:extLst>
              <a:ext uri="{FF2B5EF4-FFF2-40B4-BE49-F238E27FC236}">
                <a16:creationId xmlns:a16="http://schemas.microsoft.com/office/drawing/2014/main" id="{77F1B8A8-120C-4A79-B1AA-0A0A794866F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3AF2DC-5E04-40E0-A38F-02FF7D7798AD}"/>
              </a:ext>
            </a:extLst>
          </p:cNvPr>
          <p:cNvSpPr>
            <a:spLocks noGrp="1"/>
          </p:cNvSpPr>
          <p:nvPr>
            <p:ph type="sldNum" sz="quarter" idx="12"/>
          </p:nvPr>
        </p:nvSpPr>
        <p:spPr>
          <a:xfrm>
            <a:off x="48713" y="445606"/>
            <a:ext cx="391861" cy="365125"/>
          </a:xfrm>
        </p:spPr>
        <p:txBody>
          <a:bodyPr/>
          <a:lstStyle/>
          <a:p>
            <a:fld id="{4FAB73BC-B049-4115-A692-8D63A059BFB8}" type="slidenum">
              <a:rPr lang="en-US" smtClean="0"/>
              <a:pPr/>
              <a:t>‹#›</a:t>
            </a:fld>
            <a:endParaRPr lang="en-US" dirty="0"/>
          </a:p>
        </p:txBody>
      </p:sp>
      <p:sp>
        <p:nvSpPr>
          <p:cNvPr id="6" name="Text Placeholder 2">
            <a:extLst>
              <a:ext uri="{FF2B5EF4-FFF2-40B4-BE49-F238E27FC236}">
                <a16:creationId xmlns:a16="http://schemas.microsoft.com/office/drawing/2014/main" id="{D0163F92-4DEB-45A8-89EE-ABC1CAD45D7F}"/>
              </a:ext>
            </a:extLst>
          </p:cNvPr>
          <p:cNvSpPr>
            <a:spLocks noGrp="1"/>
          </p:cNvSpPr>
          <p:nvPr>
            <p:ph type="body" idx="1"/>
          </p:nvPr>
        </p:nvSpPr>
        <p:spPr>
          <a:xfrm>
            <a:off x="566863" y="1269207"/>
            <a:ext cx="3868340"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7" name="Content Placeholder 3">
            <a:extLst>
              <a:ext uri="{FF2B5EF4-FFF2-40B4-BE49-F238E27FC236}">
                <a16:creationId xmlns:a16="http://schemas.microsoft.com/office/drawing/2014/main" id="{3492EDDF-7FAE-4ED5-8CA3-00FD356372D0}"/>
              </a:ext>
            </a:extLst>
          </p:cNvPr>
          <p:cNvSpPr>
            <a:spLocks noGrp="1"/>
          </p:cNvSpPr>
          <p:nvPr>
            <p:ph sz="half" idx="2"/>
          </p:nvPr>
        </p:nvSpPr>
        <p:spPr>
          <a:xfrm>
            <a:off x="566863" y="2093119"/>
            <a:ext cx="3868340" cy="4123043"/>
          </a:xfrm>
        </p:spPr>
        <p:txBody>
          <a:bodyPr/>
          <a:lstStyle>
            <a:lvl1pPr marL="0" inden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674D968-4D5E-4FBB-B956-67A6B9DF9F87}"/>
              </a:ext>
            </a:extLst>
          </p:cNvPr>
          <p:cNvSpPr>
            <a:spLocks noGrp="1"/>
          </p:cNvSpPr>
          <p:nvPr>
            <p:ph type="body" sz="quarter" idx="3"/>
          </p:nvPr>
        </p:nvSpPr>
        <p:spPr>
          <a:xfrm>
            <a:off x="4566172" y="1269207"/>
            <a:ext cx="3887391" cy="8239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9" name="Content Placeholder 5">
            <a:extLst>
              <a:ext uri="{FF2B5EF4-FFF2-40B4-BE49-F238E27FC236}">
                <a16:creationId xmlns:a16="http://schemas.microsoft.com/office/drawing/2014/main" id="{642B9489-AB4D-4B30-9323-9629773755F5}"/>
              </a:ext>
            </a:extLst>
          </p:cNvPr>
          <p:cNvSpPr>
            <a:spLocks noGrp="1"/>
          </p:cNvSpPr>
          <p:nvPr>
            <p:ph sz="quarter" idx="4"/>
          </p:nvPr>
        </p:nvSpPr>
        <p:spPr>
          <a:xfrm>
            <a:off x="4566172" y="2093119"/>
            <a:ext cx="3887391" cy="4123043"/>
          </a:xfrm>
        </p:spPr>
        <p:txBody>
          <a:bodyPr/>
          <a:lstStyle>
            <a:lvl1pPr marL="0" inden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062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000"/>
            </a:lvl1pPr>
          </a:lstStyle>
          <a:p>
            <a:r>
              <a:rPr lang="en-US" dirty="0"/>
              <a:t>CLICK TO EDIT MASTER TITLE STYLE</a:t>
            </a:r>
          </a:p>
        </p:txBody>
      </p:sp>
      <p:sp>
        <p:nvSpPr>
          <p:cNvPr id="3" name="Date Placeholder 2"/>
          <p:cNvSpPr>
            <a:spLocks noGrp="1"/>
          </p:cNvSpPr>
          <p:nvPr>
            <p:ph type="dt" sz="half" idx="10"/>
          </p:nvPr>
        </p:nvSpPr>
        <p:spPr/>
        <p:txBody>
          <a:bodyPr/>
          <a:lstStyle/>
          <a:p>
            <a:fld id="{B0D5E2EC-3A15-B94B-9602-395D7423BE9F}" type="datetime1">
              <a:rPr lang="en-US" smtClean="0"/>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37785" y="445606"/>
            <a:ext cx="491772" cy="365125"/>
          </a:xfrm>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BE153A-A236-9B4D-A0F1-DA988CDD6E09}" type="datetime1">
              <a:rPr lang="en-US" smtClean="0"/>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8713" y="445606"/>
            <a:ext cx="375235"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7302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5400000">
            <a:off x="93074" y="318897"/>
            <a:ext cx="685800" cy="48006"/>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40486" y="240506"/>
            <a:ext cx="7543800" cy="570225"/>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540486" y="1429233"/>
            <a:ext cx="7543800" cy="477813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8715" y="6485919"/>
            <a:ext cx="1854203" cy="365125"/>
          </a:xfrm>
          <a:prstGeom prst="rect">
            <a:avLst/>
          </a:prstGeom>
        </p:spPr>
        <p:txBody>
          <a:bodyPr vert="horz" lIns="91440" tIns="45720" rIns="91440" bIns="45720" rtlCol="0" anchor="ctr"/>
          <a:lstStyle>
            <a:lvl1pPr algn="l">
              <a:defRPr sz="675">
                <a:solidFill>
                  <a:srgbClr val="FFFFFF"/>
                </a:solidFill>
              </a:defRPr>
            </a:lvl1pPr>
          </a:lstStyle>
          <a:p>
            <a:fld id="{E30A8737-9ED8-534E-AB64-824F3EF1F57B}" type="datetime1">
              <a:rPr lang="en-US" smtClean="0"/>
              <a:t>5/7/2019</a:t>
            </a:fld>
            <a:endParaRPr lang="en-US" dirty="0"/>
          </a:p>
        </p:txBody>
      </p:sp>
      <p:sp>
        <p:nvSpPr>
          <p:cNvPr id="5" name="Footer Placeholder 4"/>
          <p:cNvSpPr>
            <a:spLocks noGrp="1"/>
          </p:cNvSpPr>
          <p:nvPr>
            <p:ph type="ftr" sz="quarter" idx="3"/>
          </p:nvPr>
        </p:nvSpPr>
        <p:spPr>
          <a:xfrm>
            <a:off x="2764640" y="6485919"/>
            <a:ext cx="3617103"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48714" y="445606"/>
            <a:ext cx="314548"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sp>
        <p:nvSpPr>
          <p:cNvPr id="12" name="Rectangle 11"/>
          <p:cNvSpPr/>
          <p:nvPr userDrawn="1"/>
        </p:nvSpPr>
        <p:spPr>
          <a:xfrm>
            <a:off x="8629650" y="321774"/>
            <a:ext cx="51435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rotWithShape="1">
          <a:blip r:embed="rId11" cstate="email">
            <a:extLst>
              <a:ext uri="{28A0092B-C50C-407E-A947-70E740481C1C}">
                <a14:useLocalDpi xmlns:a14="http://schemas.microsoft.com/office/drawing/2010/main"/>
              </a:ext>
            </a:extLst>
          </a:blip>
          <a:srcRect/>
          <a:stretch/>
        </p:blipFill>
        <p:spPr>
          <a:xfrm>
            <a:off x="8692069" y="380825"/>
            <a:ext cx="194756" cy="251610"/>
          </a:xfrm>
          <a:prstGeom prst="rect">
            <a:avLst/>
          </a:prstGeom>
        </p:spPr>
      </p:pic>
      <p:pic>
        <p:nvPicPr>
          <p:cNvPr id="13" name="Picture 12"/>
          <p:cNvPicPr>
            <a:picLocks/>
          </p:cNvPicPr>
          <p:nvPr userDrawn="1"/>
        </p:nvPicPr>
        <p:blipFill rotWithShape="1">
          <a:blip r:embed="rId12" cstate="screen">
            <a:extLst>
              <a:ext uri="{28A0092B-C50C-407E-A947-70E740481C1C}">
                <a14:useLocalDpi xmlns:a14="http://schemas.microsoft.com/office/drawing/2010/main"/>
              </a:ext>
            </a:extLst>
          </a:blip>
          <a:srcRect t="-16865" b="-2"/>
          <a:stretch/>
        </p:blipFill>
        <p:spPr>
          <a:xfrm rot="16200000">
            <a:off x="5687176" y="3401175"/>
            <a:ext cx="6857999" cy="5565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4" r:id="rId2"/>
    <p:sldLayoutId id="2147483684" r:id="rId3"/>
    <p:sldLayoutId id="2147483660" r:id="rId4"/>
    <p:sldLayoutId id="2147483683" r:id="rId5"/>
    <p:sldLayoutId id="2147483681" r:id="rId6"/>
    <p:sldLayoutId id="2147483668" r:id="rId7"/>
    <p:sldLayoutId id="2147483654" r:id="rId8"/>
    <p:sldLayoutId id="2147483661"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749" rtl="0" eaLnBrk="1" latinLnBrk="0" hangingPunct="1">
        <a:lnSpc>
          <a:spcPct val="85000"/>
        </a:lnSpc>
        <a:spcBef>
          <a:spcPct val="0"/>
        </a:spcBef>
        <a:buNone/>
        <a:defRPr sz="1800" b="0" i="0" kern="1200" spc="75" baseline="0">
          <a:solidFill>
            <a:schemeClr val="bg1"/>
          </a:solidFill>
          <a:latin typeface="Gill Sans MT" charset="0"/>
          <a:ea typeface="Gill Sans MT" charset="0"/>
          <a:cs typeface="Gill Sans MT" charset="0"/>
        </a:defRPr>
      </a:lvl1pPr>
    </p:titleStyle>
    <p:bodyStyle>
      <a:lvl1pPr marL="68576" indent="-68576" algn="l" defTabSz="685749" rtl="0" eaLnBrk="1" latinLnBrk="0" hangingPunct="1">
        <a:lnSpc>
          <a:spcPct val="90000"/>
        </a:lnSpc>
        <a:spcBef>
          <a:spcPts val="900"/>
        </a:spcBef>
        <a:spcAft>
          <a:spcPts val="750"/>
        </a:spcAft>
        <a:buClr>
          <a:srgbClr val="00B0F0"/>
        </a:buClr>
        <a:buSzPct val="100000"/>
        <a:buFont typeface="Calibri" panose="020F0502020204030204" pitchFamily="34" charset="0"/>
        <a:buChar char=" "/>
        <a:defRPr sz="1500" kern="1200">
          <a:solidFill>
            <a:schemeClr val="bg1"/>
          </a:solidFill>
          <a:latin typeface="+mn-lt"/>
          <a:ea typeface="Garamond" charset="0"/>
          <a:cs typeface="Garamond" charset="0"/>
        </a:defRPr>
      </a:lvl1pPr>
      <a:lvl2pPr marL="288015" indent="-137150" algn="l" defTabSz="685749" rtl="0" eaLnBrk="1" latinLnBrk="0" hangingPunct="1">
        <a:lnSpc>
          <a:spcPct val="90000"/>
        </a:lnSpc>
        <a:spcBef>
          <a:spcPts val="150"/>
        </a:spcBef>
        <a:spcAft>
          <a:spcPts val="750"/>
        </a:spcAft>
        <a:buClr>
          <a:srgbClr val="00B0F0"/>
        </a:buClr>
        <a:buFont typeface="Calibri" pitchFamily="34" charset="0"/>
        <a:buChar char="◦"/>
        <a:defRPr sz="1350" kern="1200">
          <a:solidFill>
            <a:schemeClr val="bg1"/>
          </a:solidFill>
          <a:latin typeface="+mn-lt"/>
          <a:ea typeface="Garamond" charset="0"/>
          <a:cs typeface="Garamond" charset="0"/>
        </a:defRPr>
      </a:lvl2pPr>
      <a:lvl3pPr marL="425165"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3pPr>
      <a:lvl4pPr marL="56231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4pPr>
      <a:lvl5pPr marL="69946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arlsonp.github.io/" TargetMode="External"/><Relationship Id="rId2" Type="http://schemas.openxmlformats.org/officeDocument/2006/relationships/hyperlink" Target="mailto:pcarlso@sandia.gov" TargetMode="External"/><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anthonyhuntley.com/data-science-too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mailto:lrarell@sandia.gov" TargetMode="Externa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a:t>Sandia Insights</a:t>
            </a:r>
            <a:br>
              <a:rPr lang="en-US" dirty="0"/>
            </a:br>
            <a:r>
              <a:rPr lang="en-US" sz="2100" dirty="0"/>
              <a:t>A Data Architecture and Framework</a:t>
            </a:r>
            <a:endParaRPr lang="en-US" dirty="0"/>
          </a:p>
        </p:txBody>
      </p:sp>
      <p:sp>
        <p:nvSpPr>
          <p:cNvPr id="15" name="Subtitle 14"/>
          <p:cNvSpPr>
            <a:spLocks noGrp="1"/>
          </p:cNvSpPr>
          <p:nvPr>
            <p:ph type="subTitle" idx="1"/>
          </p:nvPr>
        </p:nvSpPr>
        <p:spPr>
          <a:xfrm>
            <a:off x="525310" y="5249320"/>
            <a:ext cx="4695998" cy="270041"/>
          </a:xfrm>
        </p:spPr>
        <p:txBody>
          <a:bodyPr>
            <a:noAutofit/>
          </a:bodyPr>
          <a:lstStyle/>
          <a:p>
            <a:r>
              <a:rPr lang="en-US" sz="1600" i="1" dirty="0"/>
              <a:t>Larry Arellano and Patrick Carlson</a:t>
            </a:r>
          </a:p>
        </p:txBody>
      </p:sp>
      <p:sp>
        <p:nvSpPr>
          <p:cNvPr id="16" name="Slide Number Placeholder 15"/>
          <p:cNvSpPr>
            <a:spLocks noGrp="1"/>
          </p:cNvSpPr>
          <p:nvPr>
            <p:ph type="sldNum" sz="quarter" idx="12"/>
          </p:nvPr>
        </p:nvSpPr>
        <p:spPr/>
        <p:txBody>
          <a:bodyPr/>
          <a:lstStyle/>
          <a:p>
            <a:fld id="{4FAB73BC-B049-4115-A692-8D63A059BFB8}" type="slidenum">
              <a:rPr lang="en-US" smtClean="0"/>
              <a:t>1</a:t>
            </a:fld>
            <a:endParaRPr lang="en-US" dirty="0"/>
          </a:p>
        </p:txBody>
      </p:sp>
      <p:pic>
        <p:nvPicPr>
          <p:cNvPr id="5" name="Picture 4">
            <a:extLst>
              <a:ext uri="{FF2B5EF4-FFF2-40B4-BE49-F238E27FC236}">
                <a16:creationId xmlns:a16="http://schemas.microsoft.com/office/drawing/2014/main" id="{4CB2E773-CA6A-4C33-911E-791EEA0AE6BD}"/>
              </a:ext>
            </a:extLst>
          </p:cNvPr>
          <p:cNvPicPr>
            <a:picLocks noChangeAspect="1"/>
          </p:cNvPicPr>
          <p:nvPr/>
        </p:nvPicPr>
        <p:blipFill>
          <a:blip r:embed="rId3"/>
          <a:stretch>
            <a:fillRect/>
          </a:stretch>
        </p:blipFill>
        <p:spPr>
          <a:xfrm>
            <a:off x="5674024" y="3046272"/>
            <a:ext cx="3469976" cy="1996948"/>
          </a:xfrm>
          <a:prstGeom prst="rect">
            <a:avLst/>
          </a:prstGeom>
        </p:spPr>
      </p:pic>
    </p:spTree>
    <p:extLst>
      <p:ext uri="{BB962C8B-B14F-4D97-AF65-F5344CB8AC3E}">
        <p14:creationId xmlns:p14="http://schemas.microsoft.com/office/powerpoint/2010/main" val="16280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E0AF87-877D-48A0-AD1B-8E4A669E837D}"/>
              </a:ext>
            </a:extLst>
          </p:cNvPr>
          <p:cNvSpPr>
            <a:spLocks noGrp="1"/>
          </p:cNvSpPr>
          <p:nvPr>
            <p:ph type="title"/>
          </p:nvPr>
        </p:nvSpPr>
        <p:spPr/>
        <p:txBody>
          <a:bodyPr/>
          <a:lstStyle/>
          <a:p>
            <a:r>
              <a:rPr lang="en-US" dirty="0"/>
              <a:t>Patrick Carlson</a:t>
            </a:r>
          </a:p>
        </p:txBody>
      </p:sp>
      <p:sp>
        <p:nvSpPr>
          <p:cNvPr id="4" name="Slide Number Placeholder 3">
            <a:extLst>
              <a:ext uri="{FF2B5EF4-FFF2-40B4-BE49-F238E27FC236}">
                <a16:creationId xmlns:a16="http://schemas.microsoft.com/office/drawing/2014/main" id="{0E6C91A9-322F-4677-B497-93982E152925}"/>
              </a:ext>
            </a:extLst>
          </p:cNvPr>
          <p:cNvSpPr>
            <a:spLocks noGrp="1"/>
          </p:cNvSpPr>
          <p:nvPr>
            <p:ph type="sldNum" sz="quarter" idx="12"/>
          </p:nvPr>
        </p:nvSpPr>
        <p:spPr/>
        <p:txBody>
          <a:bodyPr/>
          <a:lstStyle/>
          <a:p>
            <a:fld id="{6113E31D-E2AB-40D1-8B51-AFA5AFEF393A}" type="slidenum">
              <a:rPr lang="en-US" smtClean="0"/>
              <a:t>10</a:t>
            </a:fld>
            <a:endParaRPr lang="en-US" dirty="0"/>
          </a:p>
        </p:txBody>
      </p:sp>
      <p:sp>
        <p:nvSpPr>
          <p:cNvPr id="5" name="Content Placeholder 2">
            <a:extLst>
              <a:ext uri="{FF2B5EF4-FFF2-40B4-BE49-F238E27FC236}">
                <a16:creationId xmlns:a16="http://schemas.microsoft.com/office/drawing/2014/main" id="{D97F3BBD-0217-40DB-945E-8524E756C58C}"/>
              </a:ext>
            </a:extLst>
          </p:cNvPr>
          <p:cNvSpPr txBox="1">
            <a:spLocks/>
          </p:cNvSpPr>
          <p:nvPr/>
        </p:nvSpPr>
        <p:spPr>
          <a:xfrm>
            <a:off x="3993438" y="1446656"/>
            <a:ext cx="2453081" cy="985647"/>
          </a:xfrm>
          <a:prstGeom prst="rect">
            <a:avLst/>
          </a:prstGeom>
        </p:spPr>
        <p:txBody>
          <a:bodyPr vert="horz" lIns="0" tIns="34290" rIns="0" bIns="34290" rtlCol="0">
            <a:normAutofit/>
          </a:bodyPr>
          <a:lstStyle>
            <a:lvl1pPr marL="91436" indent="-91436" algn="l" defTabSz="914354" rtl="0" eaLnBrk="1" latinLnBrk="0" hangingPunct="1">
              <a:lnSpc>
                <a:spcPct val="90000"/>
              </a:lnSpc>
              <a:spcBef>
                <a:spcPts val="0"/>
              </a:spcBef>
              <a:spcAft>
                <a:spcPts val="1000"/>
              </a:spcAft>
              <a:buClr>
                <a:srgbClr val="00B0F0"/>
              </a:buClr>
              <a:buSzPct val="100000"/>
              <a:buFont typeface="Calibri" panose="020F0502020204030204" pitchFamily="34" charset="0"/>
              <a:buChar char=" "/>
              <a:defRPr sz="2000" kern="1200">
                <a:solidFill>
                  <a:schemeClr val="bg1"/>
                </a:solidFill>
                <a:latin typeface="+mn-lt"/>
                <a:ea typeface="Garamond" charset="0"/>
                <a:cs typeface="Garamond" charset="0"/>
              </a:defRPr>
            </a:lvl1pPr>
            <a:lvl2pPr marL="384029" indent="-182870" algn="l" defTabSz="914354" rtl="0" eaLnBrk="1" latinLnBrk="0" hangingPunct="1">
              <a:lnSpc>
                <a:spcPct val="90000"/>
              </a:lnSpc>
              <a:spcBef>
                <a:spcPts val="0"/>
              </a:spcBef>
              <a:spcAft>
                <a:spcPts val="1000"/>
              </a:spcAft>
              <a:buClr>
                <a:srgbClr val="00B0F0"/>
              </a:buClr>
              <a:buFont typeface="Calibri" pitchFamily="34" charset="0"/>
              <a:buChar char="◦"/>
              <a:defRPr sz="1800" kern="1200">
                <a:solidFill>
                  <a:schemeClr val="bg1"/>
                </a:solidFill>
                <a:latin typeface="+mn-lt"/>
                <a:ea typeface="Garamond" charset="0"/>
                <a:cs typeface="Garamond" charset="0"/>
              </a:defRPr>
            </a:lvl2pPr>
            <a:lvl3pPr marL="566900"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3pPr>
            <a:lvl4pPr marL="749771"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4pPr>
            <a:lvl5pPr marL="932642"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t>Patrick Carlson</a:t>
            </a:r>
          </a:p>
          <a:p>
            <a:r>
              <a:rPr lang="en-US" sz="1500" dirty="0">
                <a:hlinkClick r:id="rId2"/>
              </a:rPr>
              <a:t>pcarlso@sandia.gov</a:t>
            </a:r>
            <a:endParaRPr lang="en-US" sz="1500" dirty="0"/>
          </a:p>
          <a:p>
            <a:r>
              <a:rPr lang="en-US" sz="1500" dirty="0">
                <a:hlinkClick r:id="rId3"/>
              </a:rPr>
              <a:t>http://carlsonp.github.io/</a:t>
            </a:r>
            <a:endParaRPr lang="en-US" sz="1500" dirty="0"/>
          </a:p>
        </p:txBody>
      </p:sp>
      <p:pic>
        <p:nvPicPr>
          <p:cNvPr id="6" name="Picture 5">
            <a:extLst>
              <a:ext uri="{FF2B5EF4-FFF2-40B4-BE49-F238E27FC236}">
                <a16:creationId xmlns:a16="http://schemas.microsoft.com/office/drawing/2014/main" id="{B1CA0D86-34DE-4214-8121-6DA6F0918EE8}"/>
              </a:ext>
            </a:extLst>
          </p:cNvPr>
          <p:cNvPicPr>
            <a:picLocks noChangeAspect="1"/>
          </p:cNvPicPr>
          <p:nvPr/>
        </p:nvPicPr>
        <p:blipFill>
          <a:blip r:embed="rId4"/>
          <a:stretch>
            <a:fillRect/>
          </a:stretch>
        </p:blipFill>
        <p:spPr>
          <a:xfrm>
            <a:off x="1365138" y="1453800"/>
            <a:ext cx="2138420" cy="2138420"/>
          </a:xfrm>
          <a:prstGeom prst="rect">
            <a:avLst/>
          </a:prstGeom>
        </p:spPr>
      </p:pic>
      <p:sp>
        <p:nvSpPr>
          <p:cNvPr id="2" name="TextBox 1">
            <a:extLst>
              <a:ext uri="{FF2B5EF4-FFF2-40B4-BE49-F238E27FC236}">
                <a16:creationId xmlns:a16="http://schemas.microsoft.com/office/drawing/2014/main" id="{2B9E4D2B-765A-45FE-822A-FD893FF534BF}"/>
              </a:ext>
            </a:extLst>
          </p:cNvPr>
          <p:cNvSpPr txBox="1"/>
          <p:nvPr/>
        </p:nvSpPr>
        <p:spPr>
          <a:xfrm>
            <a:off x="3993439" y="2827724"/>
            <a:ext cx="3785423" cy="2800767"/>
          </a:xfrm>
          <a:prstGeom prst="rect">
            <a:avLst/>
          </a:prstGeom>
          <a:noFill/>
        </p:spPr>
        <p:txBody>
          <a:bodyPr wrap="square" rtlCol="0">
            <a:spAutoFit/>
          </a:bodyPr>
          <a:lstStyle/>
          <a:p>
            <a:r>
              <a:rPr lang="en-US" sz="1600" dirty="0">
                <a:solidFill>
                  <a:schemeClr val="bg1"/>
                </a:solidFill>
              </a:rPr>
              <a:t>Patrick Carlson is a PhD graduate in Human-Computer Interaction (HCI) with a Bachelor of Arts in Computer Science and Psychology. He has worked at Sandia as a Data Scientist for the past two years.  He’s interested in the intersection of humans and technology such as user-experience (UX), user-centered design (UCD), and visualizations.  In addition, he’s interested in the technical aspects of Data Science.</a:t>
            </a:r>
          </a:p>
          <a:p>
            <a:endParaRPr lang="en-US" sz="1600" dirty="0">
              <a:solidFill>
                <a:schemeClr val="bg1"/>
              </a:solidFill>
            </a:endParaRPr>
          </a:p>
        </p:txBody>
      </p:sp>
    </p:spTree>
    <p:extLst>
      <p:ext uri="{BB962C8B-B14F-4D97-AF65-F5344CB8AC3E}">
        <p14:creationId xmlns:p14="http://schemas.microsoft.com/office/powerpoint/2010/main" val="11843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6570-B6EE-4791-8EC0-4FE3D8474DDA}"/>
              </a:ext>
            </a:extLst>
          </p:cNvPr>
          <p:cNvSpPr>
            <a:spLocks noGrp="1"/>
          </p:cNvSpPr>
          <p:nvPr>
            <p:ph type="title"/>
          </p:nvPr>
        </p:nvSpPr>
        <p:spPr/>
        <p:txBody>
          <a:bodyPr/>
          <a:lstStyle/>
          <a:p>
            <a:r>
              <a:rPr lang="en-US" dirty="0"/>
              <a:t>Drilling Down – Beyond Data Pipelines</a:t>
            </a:r>
          </a:p>
        </p:txBody>
      </p:sp>
      <p:sp>
        <p:nvSpPr>
          <p:cNvPr id="3" name="Slide Number Placeholder 2">
            <a:extLst>
              <a:ext uri="{FF2B5EF4-FFF2-40B4-BE49-F238E27FC236}">
                <a16:creationId xmlns:a16="http://schemas.microsoft.com/office/drawing/2014/main" id="{0579DF66-5BCA-49A9-982B-6DBC541F470D}"/>
              </a:ext>
            </a:extLst>
          </p:cNvPr>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Picture 6">
            <a:extLst>
              <a:ext uri="{FF2B5EF4-FFF2-40B4-BE49-F238E27FC236}">
                <a16:creationId xmlns:a16="http://schemas.microsoft.com/office/drawing/2014/main" id="{7C9B79E7-DF73-4059-BFE0-F0649A8EEC3C}"/>
              </a:ext>
            </a:extLst>
          </p:cNvPr>
          <p:cNvPicPr>
            <a:picLocks noChangeAspect="1"/>
          </p:cNvPicPr>
          <p:nvPr/>
        </p:nvPicPr>
        <p:blipFill>
          <a:blip r:embed="rId2"/>
          <a:stretch>
            <a:fillRect/>
          </a:stretch>
        </p:blipFill>
        <p:spPr>
          <a:xfrm>
            <a:off x="180575" y="1052667"/>
            <a:ext cx="8736746" cy="2074784"/>
          </a:xfrm>
          <a:prstGeom prst="rect">
            <a:avLst/>
          </a:prstGeom>
        </p:spPr>
      </p:pic>
      <p:sp>
        <p:nvSpPr>
          <p:cNvPr id="9" name="Content Placeholder 3">
            <a:extLst>
              <a:ext uri="{FF2B5EF4-FFF2-40B4-BE49-F238E27FC236}">
                <a16:creationId xmlns:a16="http://schemas.microsoft.com/office/drawing/2014/main" id="{FF21BFA2-0D92-46DF-8850-F842B475AA7B}"/>
              </a:ext>
            </a:extLst>
          </p:cNvPr>
          <p:cNvSpPr txBox="1">
            <a:spLocks/>
          </p:cNvSpPr>
          <p:nvPr/>
        </p:nvSpPr>
        <p:spPr>
          <a:xfrm>
            <a:off x="540486" y="3429000"/>
            <a:ext cx="3627754" cy="2681657"/>
          </a:xfrm>
          <a:prstGeom prst="rect">
            <a:avLst/>
          </a:prstGeom>
        </p:spPr>
        <p:txBody>
          <a:bodyPr>
            <a:normAutofit/>
          </a:bodyPr>
          <a:lstStyle>
            <a:lvl1pPr marL="68576" indent="-68576" algn="l" defTabSz="685749" rtl="0" eaLnBrk="1" latinLnBrk="0" hangingPunct="1">
              <a:lnSpc>
                <a:spcPct val="90000"/>
              </a:lnSpc>
              <a:spcBef>
                <a:spcPts val="900"/>
              </a:spcBef>
              <a:spcAft>
                <a:spcPts val="750"/>
              </a:spcAft>
              <a:buClr>
                <a:srgbClr val="00B0F0"/>
              </a:buClr>
              <a:buSzPct val="100000"/>
              <a:buFont typeface="Calibri" panose="020F0502020204030204" pitchFamily="34" charset="0"/>
              <a:buChar char=" "/>
              <a:defRPr sz="1500" kern="1200">
                <a:solidFill>
                  <a:schemeClr val="bg1"/>
                </a:solidFill>
                <a:latin typeface="+mn-lt"/>
                <a:ea typeface="Garamond" charset="0"/>
                <a:cs typeface="Garamond" charset="0"/>
              </a:defRPr>
            </a:lvl1pPr>
            <a:lvl2pPr marL="288015" indent="-137150" algn="l" defTabSz="685749" rtl="0" eaLnBrk="1" latinLnBrk="0" hangingPunct="1">
              <a:lnSpc>
                <a:spcPct val="90000"/>
              </a:lnSpc>
              <a:spcBef>
                <a:spcPts val="150"/>
              </a:spcBef>
              <a:spcAft>
                <a:spcPts val="750"/>
              </a:spcAft>
              <a:buClr>
                <a:srgbClr val="00B0F0"/>
              </a:buClr>
              <a:buFont typeface="Calibri" pitchFamily="34" charset="0"/>
              <a:buChar char="◦"/>
              <a:defRPr sz="1350" kern="1200">
                <a:solidFill>
                  <a:schemeClr val="bg1"/>
                </a:solidFill>
                <a:latin typeface="+mn-lt"/>
                <a:ea typeface="Garamond" charset="0"/>
                <a:cs typeface="Garamond" charset="0"/>
              </a:defRPr>
            </a:lvl2pPr>
            <a:lvl3pPr marL="425165"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3pPr>
            <a:lvl4pPr marL="56231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4pPr>
            <a:lvl5pPr marL="69946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buClr>
                <a:schemeClr val="bg1"/>
              </a:buClr>
              <a:buNone/>
            </a:pPr>
            <a:r>
              <a:rPr lang="en-US" sz="2100" dirty="0"/>
              <a:t>Productionizing Machine Learning (FY19 and FY20)</a:t>
            </a:r>
          </a:p>
          <a:p>
            <a:pPr marL="562331" lvl="1" indent="-342892">
              <a:buClr>
                <a:schemeClr val="bg1"/>
              </a:buClr>
              <a:buFont typeface="Courier New" panose="02070309020205020404" pitchFamily="49" charset="0"/>
              <a:buChar char="o"/>
            </a:pPr>
            <a:r>
              <a:rPr lang="en-US" sz="1800" dirty="0"/>
              <a:t>Azure Stack / Blue Data / Hortonworks / etc.</a:t>
            </a:r>
          </a:p>
          <a:p>
            <a:pPr marL="562331" lvl="1" indent="-342892">
              <a:buClr>
                <a:schemeClr val="bg1"/>
              </a:buClr>
              <a:buFont typeface="Courier New" panose="02070309020205020404" pitchFamily="49" charset="0"/>
              <a:buChar char="o"/>
            </a:pPr>
            <a:r>
              <a:rPr lang="en-US" sz="1800" dirty="0"/>
              <a:t>Server environment with common libraries</a:t>
            </a:r>
          </a:p>
          <a:p>
            <a:pPr marL="562331" lvl="1" indent="-342892">
              <a:buClr>
                <a:schemeClr val="bg1"/>
              </a:buClr>
              <a:buFont typeface="Courier New" panose="02070309020205020404" pitchFamily="49" charset="0"/>
              <a:buChar char="o"/>
            </a:pPr>
            <a:r>
              <a:rPr lang="en-US" sz="1800" dirty="0"/>
              <a:t>Multi-Language support (R / Python / etc.)</a:t>
            </a:r>
          </a:p>
          <a:p>
            <a:pPr marL="562331" lvl="1" indent="-342892">
              <a:buClr>
                <a:schemeClr val="bg1"/>
              </a:buClr>
              <a:buFont typeface="Courier New" panose="02070309020205020404" pitchFamily="49" charset="0"/>
              <a:buChar char="o"/>
            </a:pPr>
            <a:endParaRPr lang="en-US" sz="1800" dirty="0"/>
          </a:p>
          <a:p>
            <a:pPr marL="342892" indent="-342892">
              <a:buClr>
                <a:schemeClr val="bg1"/>
              </a:buClr>
              <a:buFont typeface="+mj-lt"/>
              <a:buAutoNum type="arabicPeriod"/>
            </a:pPr>
            <a:endParaRPr lang="en-US" sz="2100" dirty="0"/>
          </a:p>
        </p:txBody>
      </p:sp>
      <p:sp>
        <p:nvSpPr>
          <p:cNvPr id="14" name="Content Placeholder 3">
            <a:extLst>
              <a:ext uri="{FF2B5EF4-FFF2-40B4-BE49-F238E27FC236}">
                <a16:creationId xmlns:a16="http://schemas.microsoft.com/office/drawing/2014/main" id="{A84A8D22-F9B3-411A-9059-4C3B0274330E}"/>
              </a:ext>
            </a:extLst>
          </p:cNvPr>
          <p:cNvSpPr txBox="1">
            <a:spLocks/>
          </p:cNvSpPr>
          <p:nvPr/>
        </p:nvSpPr>
        <p:spPr>
          <a:xfrm>
            <a:off x="4694864" y="3450775"/>
            <a:ext cx="3627754" cy="2681657"/>
          </a:xfrm>
          <a:prstGeom prst="rect">
            <a:avLst/>
          </a:prstGeom>
        </p:spPr>
        <p:txBody>
          <a:bodyPr>
            <a:normAutofit/>
          </a:bodyPr>
          <a:lstStyle>
            <a:lvl1pPr marL="68576" indent="-68576" algn="l" defTabSz="685749" rtl="0" eaLnBrk="1" latinLnBrk="0" hangingPunct="1">
              <a:lnSpc>
                <a:spcPct val="90000"/>
              </a:lnSpc>
              <a:spcBef>
                <a:spcPts val="900"/>
              </a:spcBef>
              <a:spcAft>
                <a:spcPts val="750"/>
              </a:spcAft>
              <a:buClr>
                <a:srgbClr val="00B0F0"/>
              </a:buClr>
              <a:buSzPct val="100000"/>
              <a:buFont typeface="Calibri" panose="020F0502020204030204" pitchFamily="34" charset="0"/>
              <a:buChar char=" "/>
              <a:defRPr sz="1500" kern="1200">
                <a:solidFill>
                  <a:schemeClr val="bg1"/>
                </a:solidFill>
                <a:latin typeface="+mn-lt"/>
                <a:ea typeface="Garamond" charset="0"/>
                <a:cs typeface="Garamond" charset="0"/>
              </a:defRPr>
            </a:lvl1pPr>
            <a:lvl2pPr marL="288015" indent="-137150" algn="l" defTabSz="685749" rtl="0" eaLnBrk="1" latinLnBrk="0" hangingPunct="1">
              <a:lnSpc>
                <a:spcPct val="90000"/>
              </a:lnSpc>
              <a:spcBef>
                <a:spcPts val="150"/>
              </a:spcBef>
              <a:spcAft>
                <a:spcPts val="750"/>
              </a:spcAft>
              <a:buClr>
                <a:srgbClr val="00B0F0"/>
              </a:buClr>
              <a:buFont typeface="Calibri" pitchFamily="34" charset="0"/>
              <a:buChar char="◦"/>
              <a:defRPr sz="1350" kern="1200">
                <a:solidFill>
                  <a:schemeClr val="bg1"/>
                </a:solidFill>
                <a:latin typeface="+mn-lt"/>
                <a:ea typeface="Garamond" charset="0"/>
                <a:cs typeface="Garamond" charset="0"/>
              </a:defRPr>
            </a:lvl2pPr>
            <a:lvl3pPr marL="425165"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3pPr>
            <a:lvl4pPr marL="56231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4pPr>
            <a:lvl5pPr marL="699464" indent="-137150" algn="l" defTabSz="685749" rtl="0" eaLnBrk="1" latinLnBrk="0" hangingPunct="1">
              <a:lnSpc>
                <a:spcPct val="90000"/>
              </a:lnSpc>
              <a:spcBef>
                <a:spcPts val="15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buClr>
                <a:schemeClr val="bg1"/>
              </a:buClr>
              <a:buNone/>
            </a:pPr>
            <a:r>
              <a:rPr lang="en-US" sz="2100" dirty="0"/>
              <a:t>Team Collaboration (FY20)</a:t>
            </a:r>
          </a:p>
          <a:p>
            <a:pPr marL="562331" lvl="1" indent="-342892">
              <a:buClr>
                <a:schemeClr val="bg1"/>
              </a:buClr>
              <a:buFont typeface="Courier New" panose="02070309020205020404" pitchFamily="49" charset="0"/>
              <a:buChar char="o"/>
            </a:pPr>
            <a:r>
              <a:rPr lang="en-US" sz="1800" dirty="0"/>
              <a:t>Notebooks for analysis and exploration</a:t>
            </a:r>
          </a:p>
          <a:p>
            <a:pPr marL="562331" lvl="1" indent="-342892">
              <a:buClr>
                <a:schemeClr val="bg1"/>
              </a:buClr>
              <a:buFont typeface="Courier New" panose="02070309020205020404" pitchFamily="49" charset="0"/>
              <a:buChar char="o"/>
            </a:pPr>
            <a:r>
              <a:rPr lang="en-US" sz="1800" dirty="0"/>
              <a:t>Server environment to access common libraries</a:t>
            </a:r>
          </a:p>
          <a:p>
            <a:pPr marL="562331" lvl="1" indent="-342892">
              <a:buClr>
                <a:schemeClr val="bg1"/>
              </a:buClr>
              <a:buFont typeface="Courier New" panose="02070309020205020404" pitchFamily="49" charset="0"/>
              <a:buChar char="o"/>
            </a:pPr>
            <a:r>
              <a:rPr lang="en-US" sz="1800" dirty="0"/>
              <a:t>Access to common server tools (for visualization, modeling, documentation, etc.)</a:t>
            </a:r>
          </a:p>
          <a:p>
            <a:pPr marL="562331" lvl="1" indent="-342892">
              <a:buClr>
                <a:schemeClr val="bg1"/>
              </a:buClr>
              <a:buFont typeface="Courier New" panose="02070309020205020404" pitchFamily="49" charset="0"/>
              <a:buChar char="o"/>
            </a:pPr>
            <a:endParaRPr lang="en-US" sz="1800" dirty="0"/>
          </a:p>
          <a:p>
            <a:pPr marL="342892" indent="-342892">
              <a:buClr>
                <a:schemeClr val="bg1"/>
              </a:buClr>
              <a:buFont typeface="+mj-lt"/>
              <a:buAutoNum type="arabicPeriod"/>
            </a:pPr>
            <a:endParaRPr lang="en-US" sz="2100" dirty="0"/>
          </a:p>
        </p:txBody>
      </p:sp>
    </p:spTree>
    <p:extLst>
      <p:ext uri="{BB962C8B-B14F-4D97-AF65-F5344CB8AC3E}">
        <p14:creationId xmlns:p14="http://schemas.microsoft.com/office/powerpoint/2010/main" val="298121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3FAE-42B0-49F5-A3B4-13448564CA3F}"/>
              </a:ext>
            </a:extLst>
          </p:cNvPr>
          <p:cNvSpPr>
            <a:spLocks noGrp="1"/>
          </p:cNvSpPr>
          <p:nvPr>
            <p:ph type="title"/>
          </p:nvPr>
        </p:nvSpPr>
        <p:spPr/>
        <p:txBody>
          <a:bodyPr/>
          <a:lstStyle/>
          <a:p>
            <a:r>
              <a:rPr lang="en-US" dirty="0"/>
              <a:t>“Productionization” of Machine Learning (Model Marketplace)</a:t>
            </a:r>
          </a:p>
        </p:txBody>
      </p:sp>
      <p:sp>
        <p:nvSpPr>
          <p:cNvPr id="3" name="Content Placeholder 2">
            <a:extLst>
              <a:ext uri="{FF2B5EF4-FFF2-40B4-BE49-F238E27FC236}">
                <a16:creationId xmlns:a16="http://schemas.microsoft.com/office/drawing/2014/main" id="{D018C8F5-CBE3-460C-8037-913FF1FE9ECC}"/>
              </a:ext>
            </a:extLst>
          </p:cNvPr>
          <p:cNvSpPr>
            <a:spLocks noGrp="1"/>
          </p:cNvSpPr>
          <p:nvPr>
            <p:ph idx="1"/>
          </p:nvPr>
        </p:nvSpPr>
        <p:spPr>
          <a:xfrm>
            <a:off x="440574" y="1381109"/>
            <a:ext cx="4191935" cy="1919876"/>
          </a:xfrm>
        </p:spPr>
        <p:txBody>
          <a:bodyPr>
            <a:normAutofit/>
          </a:bodyPr>
          <a:lstStyle/>
          <a:p>
            <a:pPr marL="150865" lvl="1" indent="0">
              <a:buClr>
                <a:schemeClr val="bg1"/>
              </a:buClr>
              <a:buNone/>
            </a:pPr>
            <a:r>
              <a:rPr lang="en-US" sz="1800" dirty="0"/>
              <a:t>The movement from research &amp; development structured machine learning code to “productionizing” it for general consumption by users or programmatic means is one of the main initiatives.  (could be exposed as an API, code, or data)</a:t>
            </a:r>
          </a:p>
          <a:p>
            <a:endParaRPr lang="en-US" sz="1800" dirty="0"/>
          </a:p>
        </p:txBody>
      </p:sp>
      <p:sp>
        <p:nvSpPr>
          <p:cNvPr id="4" name="Slide Number Placeholder 3">
            <a:extLst>
              <a:ext uri="{FF2B5EF4-FFF2-40B4-BE49-F238E27FC236}">
                <a16:creationId xmlns:a16="http://schemas.microsoft.com/office/drawing/2014/main" id="{2F47C2B4-789E-4C2C-818A-20B61BCFF5F1}"/>
              </a:ext>
            </a:extLst>
          </p:cNvPr>
          <p:cNvSpPr>
            <a:spLocks noGrp="1"/>
          </p:cNvSpPr>
          <p:nvPr>
            <p:ph type="sldNum" sz="quarter" idx="12"/>
          </p:nvPr>
        </p:nvSpPr>
        <p:spPr/>
        <p:txBody>
          <a:bodyPr/>
          <a:lstStyle/>
          <a:p>
            <a:fld id="{6113E31D-E2AB-40D1-8B51-AFA5AFEF393A}" type="slidenum">
              <a:rPr lang="en-US" smtClean="0"/>
              <a:t>12</a:t>
            </a:fld>
            <a:endParaRPr lang="en-US" dirty="0"/>
          </a:p>
        </p:txBody>
      </p:sp>
      <p:grpSp>
        <p:nvGrpSpPr>
          <p:cNvPr id="5" name="Group 4">
            <a:extLst>
              <a:ext uri="{FF2B5EF4-FFF2-40B4-BE49-F238E27FC236}">
                <a16:creationId xmlns:a16="http://schemas.microsoft.com/office/drawing/2014/main" id="{5A8BBA1B-F84E-4FE1-95A9-D21F637969EB}"/>
              </a:ext>
            </a:extLst>
          </p:cNvPr>
          <p:cNvGrpSpPr/>
          <p:nvPr/>
        </p:nvGrpSpPr>
        <p:grpSpPr>
          <a:xfrm>
            <a:off x="4641323" y="1075298"/>
            <a:ext cx="4118612" cy="2518294"/>
            <a:chOff x="615507" y="1645742"/>
            <a:chExt cx="7912986" cy="4420362"/>
          </a:xfrm>
        </p:grpSpPr>
        <p:pic>
          <p:nvPicPr>
            <p:cNvPr id="6" name="Picture 5">
              <a:extLst>
                <a:ext uri="{FF2B5EF4-FFF2-40B4-BE49-F238E27FC236}">
                  <a16:creationId xmlns:a16="http://schemas.microsoft.com/office/drawing/2014/main" id="{BA284AAD-3199-4586-B1CA-F0746406A1B3}"/>
                </a:ext>
              </a:extLst>
            </p:cNvPr>
            <p:cNvPicPr>
              <a:picLocks noChangeAspect="1"/>
            </p:cNvPicPr>
            <p:nvPr/>
          </p:nvPicPr>
          <p:blipFill>
            <a:blip r:embed="rId2"/>
            <a:stretch>
              <a:fillRect/>
            </a:stretch>
          </p:blipFill>
          <p:spPr>
            <a:xfrm>
              <a:off x="633849" y="3015803"/>
              <a:ext cx="7894644" cy="3050301"/>
            </a:xfrm>
            <a:prstGeom prst="rect">
              <a:avLst/>
            </a:prstGeom>
          </p:spPr>
        </p:pic>
        <p:pic>
          <p:nvPicPr>
            <p:cNvPr id="7" name="Picture 6">
              <a:extLst>
                <a:ext uri="{FF2B5EF4-FFF2-40B4-BE49-F238E27FC236}">
                  <a16:creationId xmlns:a16="http://schemas.microsoft.com/office/drawing/2014/main" id="{0EA6E32C-5CDA-408A-AFD6-F8F04E7A3E90}"/>
                </a:ext>
              </a:extLst>
            </p:cNvPr>
            <p:cNvPicPr>
              <a:picLocks noChangeAspect="1"/>
            </p:cNvPicPr>
            <p:nvPr/>
          </p:nvPicPr>
          <p:blipFill>
            <a:blip r:embed="rId3"/>
            <a:stretch>
              <a:fillRect/>
            </a:stretch>
          </p:blipFill>
          <p:spPr>
            <a:xfrm>
              <a:off x="615507" y="1645742"/>
              <a:ext cx="7912986" cy="1370062"/>
            </a:xfrm>
            <a:prstGeom prst="rect">
              <a:avLst/>
            </a:prstGeom>
          </p:spPr>
        </p:pic>
      </p:grpSp>
      <p:sp>
        <p:nvSpPr>
          <p:cNvPr id="8" name="TextBox 7">
            <a:extLst>
              <a:ext uri="{FF2B5EF4-FFF2-40B4-BE49-F238E27FC236}">
                <a16:creationId xmlns:a16="http://schemas.microsoft.com/office/drawing/2014/main" id="{CA62A80D-182A-467B-8088-9BC86F79B81F}"/>
              </a:ext>
            </a:extLst>
          </p:cNvPr>
          <p:cNvSpPr txBox="1"/>
          <p:nvPr/>
        </p:nvSpPr>
        <p:spPr>
          <a:xfrm>
            <a:off x="440574" y="3405741"/>
            <a:ext cx="7059529" cy="2560701"/>
          </a:xfrm>
          <a:prstGeom prst="rect">
            <a:avLst/>
          </a:prstGeom>
          <a:noFill/>
        </p:spPr>
        <p:txBody>
          <a:bodyPr wrap="square" rtlCol="0">
            <a:spAutoFit/>
          </a:bodyPr>
          <a:lstStyle/>
          <a:p>
            <a:pPr marL="150865" lvl="1" indent="0">
              <a:buClr>
                <a:schemeClr val="bg1"/>
              </a:buClr>
              <a:buNone/>
            </a:pPr>
            <a:endParaRPr lang="en-US" dirty="0"/>
          </a:p>
          <a:p>
            <a:pPr marL="150865" lvl="1" indent="0">
              <a:buClr>
                <a:schemeClr val="bg1"/>
              </a:buClr>
              <a:buNone/>
            </a:pPr>
            <a:r>
              <a:rPr lang="en-US" dirty="0">
                <a:solidFill>
                  <a:schemeClr val="bg1"/>
                </a:solidFill>
              </a:rPr>
              <a:t>Purpose:</a:t>
            </a:r>
          </a:p>
          <a:p>
            <a:pPr marL="150865" lvl="1" indent="0">
              <a:buClr>
                <a:schemeClr val="bg1"/>
              </a:buClr>
              <a:buNone/>
            </a:pPr>
            <a:endParaRPr lang="en-US" dirty="0">
              <a:solidFill>
                <a:schemeClr val="bg1"/>
              </a:solidFill>
            </a:endParaRPr>
          </a:p>
          <a:p>
            <a:pPr marL="425165" lvl="2" indent="-137150" defTabSz="685749">
              <a:lnSpc>
                <a:spcPct val="90000"/>
              </a:lnSpc>
              <a:spcAft>
                <a:spcPts val="750"/>
              </a:spcAft>
              <a:buClr>
                <a:schemeClr val="bg1"/>
              </a:buClr>
              <a:buFont typeface="Wingdings" panose="05000000000000000000" pitchFamily="2" charset="2"/>
              <a:buChar char="§"/>
            </a:pPr>
            <a:r>
              <a:rPr lang="en-US" sz="1600" dirty="0">
                <a:solidFill>
                  <a:schemeClr val="bg1"/>
                </a:solidFill>
              </a:rPr>
              <a:t>Moving from ad-hoc desktop R&amp;D products to higher impact products used by larger audiences</a:t>
            </a:r>
          </a:p>
          <a:p>
            <a:pPr marL="425165" lvl="2" indent="-137150" defTabSz="685749">
              <a:lnSpc>
                <a:spcPct val="90000"/>
              </a:lnSpc>
              <a:spcAft>
                <a:spcPts val="750"/>
              </a:spcAft>
              <a:buClr>
                <a:schemeClr val="bg1"/>
              </a:buClr>
              <a:buFont typeface="Wingdings" panose="05000000000000000000" pitchFamily="2" charset="2"/>
              <a:buChar char="§"/>
            </a:pPr>
            <a:r>
              <a:rPr lang="en-US" sz="1600" dirty="0">
                <a:solidFill>
                  <a:schemeClr val="bg1"/>
                </a:solidFill>
              </a:rPr>
              <a:t>Predictable / reusable streams of quality data</a:t>
            </a:r>
          </a:p>
          <a:p>
            <a:pPr marL="425165" lvl="2" indent="-137150" defTabSz="685749">
              <a:lnSpc>
                <a:spcPct val="90000"/>
              </a:lnSpc>
              <a:spcAft>
                <a:spcPts val="750"/>
              </a:spcAft>
              <a:buClr>
                <a:schemeClr val="bg1"/>
              </a:buClr>
              <a:buFont typeface="Wingdings" panose="05000000000000000000" pitchFamily="2" charset="2"/>
              <a:buChar char="§"/>
            </a:pPr>
            <a:r>
              <a:rPr lang="en-US" sz="1600" dirty="0">
                <a:solidFill>
                  <a:schemeClr val="bg1"/>
                </a:solidFill>
              </a:rPr>
              <a:t>Ability to integrate trained models into non-traditional functional areas</a:t>
            </a:r>
          </a:p>
          <a:p>
            <a:pPr marL="425165" lvl="2" indent="-137150" defTabSz="685749">
              <a:lnSpc>
                <a:spcPct val="90000"/>
              </a:lnSpc>
              <a:spcAft>
                <a:spcPts val="750"/>
              </a:spcAft>
              <a:buClr>
                <a:schemeClr val="bg1"/>
              </a:buClr>
              <a:buFont typeface="Wingdings" panose="05000000000000000000" pitchFamily="2" charset="2"/>
              <a:buChar char="§"/>
            </a:pPr>
            <a:r>
              <a:rPr lang="en-US" sz="1600" dirty="0">
                <a:solidFill>
                  <a:schemeClr val="bg1"/>
                </a:solidFill>
              </a:rPr>
              <a:t>Results in an increased use of data and timeliness in the “data-driven decision-making” process</a:t>
            </a:r>
          </a:p>
        </p:txBody>
      </p:sp>
    </p:spTree>
    <p:extLst>
      <p:ext uri="{BB962C8B-B14F-4D97-AF65-F5344CB8AC3E}">
        <p14:creationId xmlns:p14="http://schemas.microsoft.com/office/powerpoint/2010/main" val="275157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3FAE-42B0-49F5-A3B4-13448564CA3F}"/>
              </a:ext>
            </a:extLst>
          </p:cNvPr>
          <p:cNvSpPr>
            <a:spLocks noGrp="1"/>
          </p:cNvSpPr>
          <p:nvPr>
            <p:ph type="title"/>
          </p:nvPr>
        </p:nvSpPr>
        <p:spPr/>
        <p:txBody>
          <a:bodyPr/>
          <a:lstStyle/>
          <a:p>
            <a:r>
              <a:rPr lang="en-US" dirty="0"/>
              <a:t>Team Collaboration</a:t>
            </a:r>
          </a:p>
        </p:txBody>
      </p:sp>
      <p:sp>
        <p:nvSpPr>
          <p:cNvPr id="3" name="Content Placeholder 2">
            <a:extLst>
              <a:ext uri="{FF2B5EF4-FFF2-40B4-BE49-F238E27FC236}">
                <a16:creationId xmlns:a16="http://schemas.microsoft.com/office/drawing/2014/main" id="{D018C8F5-CBE3-460C-8037-913FF1FE9ECC}"/>
              </a:ext>
            </a:extLst>
          </p:cNvPr>
          <p:cNvSpPr>
            <a:spLocks noGrp="1"/>
          </p:cNvSpPr>
          <p:nvPr>
            <p:ph idx="1"/>
          </p:nvPr>
        </p:nvSpPr>
        <p:spPr>
          <a:xfrm>
            <a:off x="540486" y="1244753"/>
            <a:ext cx="3868228" cy="4681421"/>
          </a:xfrm>
        </p:spPr>
        <p:txBody>
          <a:bodyPr>
            <a:normAutofit/>
          </a:bodyPr>
          <a:lstStyle/>
          <a:p>
            <a:pPr marL="150865" lvl="1" indent="0">
              <a:buClr>
                <a:schemeClr val="bg1"/>
              </a:buClr>
              <a:buNone/>
            </a:pPr>
            <a:r>
              <a:rPr lang="en-US" sz="1800" dirty="0"/>
              <a:t>An environment and consistent set of tools where teams can jointly development models and perform analysis using a consistent set of corporate tools and libraries, as well as, add new project-level data sources.  Results can be productionized and move to the Model Marketplace.</a:t>
            </a:r>
          </a:p>
          <a:p>
            <a:endParaRPr lang="en-US" sz="1800" dirty="0"/>
          </a:p>
        </p:txBody>
      </p:sp>
      <p:sp>
        <p:nvSpPr>
          <p:cNvPr id="4" name="Slide Number Placeholder 3">
            <a:extLst>
              <a:ext uri="{FF2B5EF4-FFF2-40B4-BE49-F238E27FC236}">
                <a16:creationId xmlns:a16="http://schemas.microsoft.com/office/drawing/2014/main" id="{2F47C2B4-789E-4C2C-818A-20B61BCFF5F1}"/>
              </a:ext>
            </a:extLst>
          </p:cNvPr>
          <p:cNvSpPr>
            <a:spLocks noGrp="1"/>
          </p:cNvSpPr>
          <p:nvPr>
            <p:ph type="sldNum" sz="quarter" idx="12"/>
          </p:nvPr>
        </p:nvSpPr>
        <p:spPr/>
        <p:txBody>
          <a:bodyPr/>
          <a:lstStyle/>
          <a:p>
            <a:fld id="{6113E31D-E2AB-40D1-8B51-AFA5AFEF393A}" type="slidenum">
              <a:rPr lang="en-US" smtClean="0"/>
              <a:t>13</a:t>
            </a:fld>
            <a:endParaRPr lang="en-US" dirty="0"/>
          </a:p>
        </p:txBody>
      </p:sp>
      <p:sp>
        <p:nvSpPr>
          <p:cNvPr id="5" name="Content Placeholder 2">
            <a:extLst>
              <a:ext uri="{FF2B5EF4-FFF2-40B4-BE49-F238E27FC236}">
                <a16:creationId xmlns:a16="http://schemas.microsoft.com/office/drawing/2014/main" id="{394DCDBB-A759-49B4-AC90-E0A2AB19D3C2}"/>
              </a:ext>
            </a:extLst>
          </p:cNvPr>
          <p:cNvSpPr txBox="1">
            <a:spLocks/>
          </p:cNvSpPr>
          <p:nvPr/>
        </p:nvSpPr>
        <p:spPr>
          <a:xfrm>
            <a:off x="537768" y="3509701"/>
            <a:ext cx="7543800" cy="2973396"/>
          </a:xfrm>
          <a:prstGeom prst="rect">
            <a:avLst/>
          </a:prstGeom>
        </p:spPr>
        <p:txBody>
          <a:bodyPr vert="horz" lIns="0" tIns="45720" rIns="0" bIns="45720" rtlCol="0">
            <a:normAutofit lnSpcReduction="10000"/>
          </a:bodyPr>
          <a:lstStyle>
            <a:lvl1pPr marL="68576" indent="-68576" algn="l" defTabSz="685749" rtl="0" eaLnBrk="1" latinLnBrk="0" hangingPunct="1">
              <a:lnSpc>
                <a:spcPct val="90000"/>
              </a:lnSpc>
              <a:spcBef>
                <a:spcPts val="0"/>
              </a:spcBef>
              <a:spcAft>
                <a:spcPts val="750"/>
              </a:spcAft>
              <a:buClr>
                <a:srgbClr val="00B0F0"/>
              </a:buClr>
              <a:buSzPct val="100000"/>
              <a:buFont typeface="Calibri" panose="020F0502020204030204" pitchFamily="34" charset="0"/>
              <a:buChar char=" "/>
              <a:defRPr sz="1500" kern="1200">
                <a:solidFill>
                  <a:schemeClr val="bg1"/>
                </a:solidFill>
                <a:latin typeface="+mn-lt"/>
                <a:ea typeface="Garamond" charset="0"/>
                <a:cs typeface="Garamond" charset="0"/>
              </a:defRPr>
            </a:lvl1pPr>
            <a:lvl2pPr marL="288015" indent="-137150" algn="l" defTabSz="685749" rtl="0" eaLnBrk="1" latinLnBrk="0" hangingPunct="1">
              <a:lnSpc>
                <a:spcPct val="90000"/>
              </a:lnSpc>
              <a:spcBef>
                <a:spcPts val="0"/>
              </a:spcBef>
              <a:spcAft>
                <a:spcPts val="750"/>
              </a:spcAft>
              <a:buClr>
                <a:srgbClr val="00B0F0"/>
              </a:buClr>
              <a:buFont typeface="Calibri" pitchFamily="34" charset="0"/>
              <a:buChar char="◦"/>
              <a:defRPr sz="1350" kern="1200">
                <a:solidFill>
                  <a:schemeClr val="bg1"/>
                </a:solidFill>
                <a:latin typeface="+mn-lt"/>
                <a:ea typeface="Garamond" charset="0"/>
                <a:cs typeface="Garamond" charset="0"/>
              </a:defRPr>
            </a:lvl2pPr>
            <a:lvl3pPr marL="425165"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3pPr>
            <a:lvl4pPr marL="562314"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4pPr>
            <a:lvl5pPr marL="699464"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150865" lvl="1" indent="0">
              <a:buClr>
                <a:schemeClr val="bg1"/>
              </a:buClr>
              <a:buFont typeface="Calibri" pitchFamily="34" charset="0"/>
              <a:buNone/>
            </a:pPr>
            <a:r>
              <a:rPr lang="en-US" sz="1800" dirty="0"/>
              <a:t>Purpose:</a:t>
            </a:r>
          </a:p>
          <a:p>
            <a:pPr lvl="2">
              <a:buClr>
                <a:schemeClr val="bg1"/>
              </a:buClr>
              <a:buFont typeface="Wingdings" panose="05000000000000000000" pitchFamily="2" charset="2"/>
              <a:buChar char="§"/>
            </a:pPr>
            <a:r>
              <a:rPr lang="en-US" sz="1600" dirty="0"/>
              <a:t>Get review and feedback from other data scientists</a:t>
            </a:r>
          </a:p>
          <a:p>
            <a:pPr lvl="2">
              <a:buClr>
                <a:schemeClr val="bg1"/>
              </a:buClr>
              <a:buFont typeface="Wingdings" panose="05000000000000000000" pitchFamily="2" charset="2"/>
              <a:buChar char="§"/>
            </a:pPr>
            <a:r>
              <a:rPr lang="en-US" sz="1600" dirty="0"/>
              <a:t>Share knowledge and discover alternative solutions and approaches</a:t>
            </a:r>
          </a:p>
          <a:p>
            <a:pPr lvl="2">
              <a:buClr>
                <a:schemeClr val="bg1"/>
              </a:buClr>
              <a:buFont typeface="Wingdings" panose="05000000000000000000" pitchFamily="2" charset="2"/>
              <a:buChar char="§"/>
            </a:pPr>
            <a:r>
              <a:rPr lang="en-US" sz="1600" dirty="0"/>
              <a:t>Provide a place to do exploration using new dataset instead of your desktop</a:t>
            </a:r>
          </a:p>
          <a:p>
            <a:pPr lvl="2">
              <a:buClr>
                <a:schemeClr val="bg1"/>
              </a:buClr>
              <a:buFont typeface="Wingdings" panose="05000000000000000000" pitchFamily="2" charset="2"/>
              <a:buChar char="§"/>
            </a:pPr>
            <a:r>
              <a:rPr lang="en-US" sz="1600" dirty="0"/>
              <a:t>Have data and tools available in a single location</a:t>
            </a:r>
          </a:p>
          <a:p>
            <a:pPr lvl="2">
              <a:buClr>
                <a:schemeClr val="bg1"/>
              </a:buClr>
              <a:buFont typeface="Wingdings" panose="05000000000000000000" pitchFamily="2" charset="2"/>
              <a:buChar char="§"/>
            </a:pPr>
            <a:r>
              <a:rPr lang="en-US" sz="1600" dirty="0"/>
              <a:t>Allows for better integration between data engineers and data scientist</a:t>
            </a:r>
          </a:p>
          <a:p>
            <a:pPr lvl="2">
              <a:buClr>
                <a:schemeClr val="bg1"/>
              </a:buClr>
              <a:buFont typeface="Wingdings" panose="05000000000000000000" pitchFamily="2" charset="2"/>
              <a:buChar char="§"/>
            </a:pPr>
            <a:r>
              <a:rPr lang="en-US" sz="1600" dirty="0"/>
              <a:t>Security – less data leakage because a common single environment</a:t>
            </a:r>
          </a:p>
          <a:p>
            <a:pPr lvl="2">
              <a:buClr>
                <a:schemeClr val="bg1"/>
              </a:buClr>
              <a:buFont typeface="Wingdings" panose="05000000000000000000" pitchFamily="2" charset="2"/>
              <a:buChar char="§"/>
            </a:pPr>
            <a:r>
              <a:rPr lang="en-US" sz="1600" dirty="0"/>
              <a:t>Model result replication – with Docker and frozen library versions</a:t>
            </a:r>
          </a:p>
          <a:p>
            <a:pPr lvl="2">
              <a:buClr>
                <a:schemeClr val="bg1"/>
              </a:buClr>
              <a:buFont typeface="Wingdings" panose="05000000000000000000" pitchFamily="2" charset="2"/>
              <a:buChar char="§"/>
            </a:pPr>
            <a:r>
              <a:rPr lang="en-US" sz="1600" dirty="0"/>
              <a:t>Results in improved communication, community development, and model re-use</a:t>
            </a:r>
          </a:p>
          <a:p>
            <a:pPr lvl="2">
              <a:buClr>
                <a:schemeClr val="bg1"/>
              </a:buClr>
              <a:buFont typeface="Wingdings" panose="05000000000000000000" pitchFamily="2" charset="2"/>
              <a:buChar char="§"/>
            </a:pPr>
            <a:endParaRPr lang="en-US" sz="1400" dirty="0"/>
          </a:p>
          <a:p>
            <a:endParaRPr lang="en-US" sz="1800" dirty="0"/>
          </a:p>
        </p:txBody>
      </p:sp>
      <p:pic>
        <p:nvPicPr>
          <p:cNvPr id="6" name="Picture 5">
            <a:extLst>
              <a:ext uri="{FF2B5EF4-FFF2-40B4-BE49-F238E27FC236}">
                <a16:creationId xmlns:a16="http://schemas.microsoft.com/office/drawing/2014/main" id="{96E9AFB8-F2D0-4044-99A6-44A09CEB66AA}"/>
              </a:ext>
            </a:extLst>
          </p:cNvPr>
          <p:cNvPicPr>
            <a:picLocks noChangeAspect="1"/>
          </p:cNvPicPr>
          <p:nvPr/>
        </p:nvPicPr>
        <p:blipFill>
          <a:blip r:embed="rId2"/>
          <a:stretch>
            <a:fillRect/>
          </a:stretch>
        </p:blipFill>
        <p:spPr>
          <a:xfrm>
            <a:off x="4950212" y="862357"/>
            <a:ext cx="3311855" cy="2719532"/>
          </a:xfrm>
          <a:prstGeom prst="rect">
            <a:avLst/>
          </a:prstGeom>
        </p:spPr>
      </p:pic>
    </p:spTree>
    <p:extLst>
      <p:ext uri="{BB962C8B-B14F-4D97-AF65-F5344CB8AC3E}">
        <p14:creationId xmlns:p14="http://schemas.microsoft.com/office/powerpoint/2010/main" val="55990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5844C-E7EE-48B0-8609-FEA8F7821F8C}"/>
              </a:ext>
            </a:extLst>
          </p:cNvPr>
          <p:cNvSpPr>
            <a:spLocks noGrp="1"/>
          </p:cNvSpPr>
          <p:nvPr>
            <p:ph type="title"/>
          </p:nvPr>
        </p:nvSpPr>
        <p:spPr/>
        <p:txBody>
          <a:bodyPr/>
          <a:lstStyle/>
          <a:p>
            <a:r>
              <a:rPr lang="en-US" dirty="0"/>
              <a:t>Roles Necessary for </a:t>
            </a:r>
            <a:r>
              <a:rPr lang="en-US" dirty="0" err="1"/>
              <a:t>Productionization</a:t>
            </a:r>
            <a:endParaRPr lang="en-US" dirty="0"/>
          </a:p>
        </p:txBody>
      </p:sp>
      <p:sp>
        <p:nvSpPr>
          <p:cNvPr id="3" name="Content Placeholder 2">
            <a:extLst>
              <a:ext uri="{FF2B5EF4-FFF2-40B4-BE49-F238E27FC236}">
                <a16:creationId xmlns:a16="http://schemas.microsoft.com/office/drawing/2014/main" id="{EB5122D5-72BE-4460-B679-C76080551E78}"/>
              </a:ext>
            </a:extLst>
          </p:cNvPr>
          <p:cNvSpPr>
            <a:spLocks noGrp="1"/>
          </p:cNvSpPr>
          <p:nvPr>
            <p:ph idx="1"/>
          </p:nvPr>
        </p:nvSpPr>
        <p:spPr>
          <a:xfrm>
            <a:off x="576832" y="2455636"/>
            <a:ext cx="2495608" cy="3511066"/>
          </a:xfrm>
        </p:spPr>
        <p:txBody>
          <a:bodyPr>
            <a:normAutofit/>
          </a:bodyPr>
          <a:lstStyle/>
          <a:p>
            <a:pPr lvl="1">
              <a:buClr>
                <a:schemeClr val="bg1"/>
              </a:buClr>
              <a:buFont typeface="Wingdings" panose="05000000000000000000" pitchFamily="2" charset="2"/>
              <a:buChar char="§"/>
            </a:pPr>
            <a:r>
              <a:rPr lang="en-US" sz="1800" dirty="0"/>
              <a:t>Data Scientists</a:t>
            </a:r>
          </a:p>
          <a:p>
            <a:pPr lvl="1">
              <a:buClr>
                <a:schemeClr val="bg1"/>
              </a:buClr>
              <a:buFont typeface="Wingdings" panose="05000000000000000000" pitchFamily="2" charset="2"/>
              <a:buChar char="§"/>
            </a:pPr>
            <a:r>
              <a:rPr lang="en-US" sz="1800" dirty="0"/>
              <a:t>Statisticians</a:t>
            </a:r>
          </a:p>
          <a:p>
            <a:pPr lvl="1">
              <a:buClr>
                <a:schemeClr val="bg1"/>
              </a:buClr>
              <a:buFont typeface="Wingdings" panose="05000000000000000000" pitchFamily="2" charset="2"/>
              <a:buChar char="§"/>
            </a:pPr>
            <a:r>
              <a:rPr lang="en-US" sz="1800" dirty="0"/>
              <a:t>Data Analysts</a:t>
            </a:r>
          </a:p>
        </p:txBody>
      </p:sp>
      <p:sp>
        <p:nvSpPr>
          <p:cNvPr id="4" name="Slide Number Placeholder 3">
            <a:extLst>
              <a:ext uri="{FF2B5EF4-FFF2-40B4-BE49-F238E27FC236}">
                <a16:creationId xmlns:a16="http://schemas.microsoft.com/office/drawing/2014/main" id="{10449F87-1917-4D55-AE99-B10B1B9A6D3F}"/>
              </a:ext>
            </a:extLst>
          </p:cNvPr>
          <p:cNvSpPr>
            <a:spLocks noGrp="1"/>
          </p:cNvSpPr>
          <p:nvPr>
            <p:ph type="sldNum" sz="quarter" idx="12"/>
          </p:nvPr>
        </p:nvSpPr>
        <p:spPr/>
        <p:txBody>
          <a:bodyPr/>
          <a:lstStyle/>
          <a:p>
            <a:fld id="{6113E31D-E2AB-40D1-8B51-AFA5AFEF393A}" type="slidenum">
              <a:rPr lang="en-US" smtClean="0"/>
              <a:t>14</a:t>
            </a:fld>
            <a:endParaRPr lang="en-US" dirty="0"/>
          </a:p>
        </p:txBody>
      </p:sp>
      <p:sp>
        <p:nvSpPr>
          <p:cNvPr id="5" name="Content Placeholder 2">
            <a:extLst>
              <a:ext uri="{FF2B5EF4-FFF2-40B4-BE49-F238E27FC236}">
                <a16:creationId xmlns:a16="http://schemas.microsoft.com/office/drawing/2014/main" id="{CF6E2787-68DD-436F-B77E-EB7E7BEF5B8B}"/>
              </a:ext>
            </a:extLst>
          </p:cNvPr>
          <p:cNvSpPr txBox="1">
            <a:spLocks/>
          </p:cNvSpPr>
          <p:nvPr/>
        </p:nvSpPr>
        <p:spPr>
          <a:xfrm>
            <a:off x="3200940" y="2449217"/>
            <a:ext cx="2495608" cy="3511066"/>
          </a:xfrm>
          <a:prstGeom prst="rect">
            <a:avLst/>
          </a:prstGeom>
        </p:spPr>
        <p:txBody>
          <a:bodyPr vert="horz" lIns="0" tIns="34290" rIns="0" bIns="34290" rtlCol="0">
            <a:normAutofit/>
          </a:bodyPr>
          <a:lstStyle>
            <a:lvl1pPr marL="91436" indent="-91436" algn="l" defTabSz="914354" rtl="0" eaLnBrk="1" latinLnBrk="0" hangingPunct="1">
              <a:lnSpc>
                <a:spcPct val="90000"/>
              </a:lnSpc>
              <a:spcBef>
                <a:spcPts val="0"/>
              </a:spcBef>
              <a:spcAft>
                <a:spcPts val="1000"/>
              </a:spcAft>
              <a:buClr>
                <a:srgbClr val="00B0F0"/>
              </a:buClr>
              <a:buSzPct val="100000"/>
              <a:buFont typeface="Calibri" panose="020F0502020204030204" pitchFamily="34" charset="0"/>
              <a:buChar char=" "/>
              <a:defRPr sz="2000" kern="1200">
                <a:solidFill>
                  <a:schemeClr val="bg1"/>
                </a:solidFill>
                <a:latin typeface="+mn-lt"/>
                <a:ea typeface="Garamond" charset="0"/>
                <a:cs typeface="Garamond" charset="0"/>
              </a:defRPr>
            </a:lvl1pPr>
            <a:lvl2pPr marL="384029" indent="-182870" algn="l" defTabSz="914354" rtl="0" eaLnBrk="1" latinLnBrk="0" hangingPunct="1">
              <a:lnSpc>
                <a:spcPct val="90000"/>
              </a:lnSpc>
              <a:spcBef>
                <a:spcPts val="0"/>
              </a:spcBef>
              <a:spcAft>
                <a:spcPts val="1000"/>
              </a:spcAft>
              <a:buClr>
                <a:srgbClr val="00B0F0"/>
              </a:buClr>
              <a:buFont typeface="Calibri" pitchFamily="34" charset="0"/>
              <a:buChar char="◦"/>
              <a:defRPr sz="1800" kern="1200">
                <a:solidFill>
                  <a:schemeClr val="bg1"/>
                </a:solidFill>
                <a:latin typeface="+mn-lt"/>
                <a:ea typeface="Garamond" charset="0"/>
                <a:cs typeface="Garamond" charset="0"/>
              </a:defRPr>
            </a:lvl2pPr>
            <a:lvl3pPr marL="566900"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3pPr>
            <a:lvl4pPr marL="749771"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4pPr>
            <a:lvl5pPr marL="932642"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chemeClr val="bg1"/>
              </a:buClr>
              <a:buFont typeface="Wingdings" panose="05000000000000000000" pitchFamily="2" charset="2"/>
              <a:buChar char="§"/>
            </a:pPr>
            <a:r>
              <a:rPr lang="en-US" sz="1600" dirty="0"/>
              <a:t>Data Engineers</a:t>
            </a:r>
          </a:p>
          <a:p>
            <a:pPr lvl="1">
              <a:buClr>
                <a:schemeClr val="bg1"/>
              </a:buClr>
              <a:buFont typeface="Wingdings" panose="05000000000000000000" pitchFamily="2" charset="2"/>
              <a:buChar char="§"/>
            </a:pPr>
            <a:r>
              <a:rPr lang="en-US" sz="1600" dirty="0"/>
              <a:t>Machine Learning Engineers</a:t>
            </a:r>
          </a:p>
          <a:p>
            <a:pPr lvl="1">
              <a:buClr>
                <a:schemeClr val="bg1"/>
              </a:buClr>
              <a:buFont typeface="Wingdings" panose="05000000000000000000" pitchFamily="2" charset="2"/>
              <a:buChar char="§"/>
            </a:pPr>
            <a:r>
              <a:rPr lang="en-US" sz="1600" dirty="0"/>
              <a:t>Developers</a:t>
            </a:r>
          </a:p>
          <a:p>
            <a:pPr lvl="1">
              <a:buClr>
                <a:schemeClr val="bg1"/>
              </a:buClr>
              <a:buFont typeface="Wingdings" panose="05000000000000000000" pitchFamily="2" charset="2"/>
              <a:buChar char="§"/>
            </a:pPr>
            <a:r>
              <a:rPr lang="en-US" sz="1600" dirty="0"/>
              <a:t>UI/UX</a:t>
            </a:r>
          </a:p>
          <a:p>
            <a:pPr lvl="1">
              <a:buClr>
                <a:schemeClr val="bg1"/>
              </a:buClr>
              <a:buFont typeface="Wingdings" panose="05000000000000000000" pitchFamily="2" charset="2"/>
              <a:buChar char="§"/>
            </a:pPr>
            <a:r>
              <a:rPr lang="en-US" sz="1600" dirty="0"/>
              <a:t>Testers</a:t>
            </a:r>
          </a:p>
          <a:p>
            <a:pPr lvl="1">
              <a:buClr>
                <a:schemeClr val="bg1"/>
              </a:buClr>
              <a:buFont typeface="Wingdings" panose="05000000000000000000" pitchFamily="2" charset="2"/>
              <a:buChar char="§"/>
            </a:pPr>
            <a:r>
              <a:rPr lang="en-US" sz="1600" dirty="0"/>
              <a:t>Sys Admins</a:t>
            </a:r>
          </a:p>
          <a:p>
            <a:pPr lvl="1">
              <a:buClr>
                <a:schemeClr val="bg1"/>
              </a:buClr>
              <a:buFont typeface="Wingdings" panose="05000000000000000000" pitchFamily="2" charset="2"/>
              <a:buChar char="§"/>
            </a:pPr>
            <a:r>
              <a:rPr lang="en-US" sz="1600" dirty="0"/>
              <a:t>Database Administrators</a:t>
            </a:r>
          </a:p>
          <a:p>
            <a:pPr lvl="1">
              <a:buClr>
                <a:schemeClr val="bg1"/>
              </a:buClr>
              <a:buFont typeface="Wingdings" panose="05000000000000000000" pitchFamily="2" charset="2"/>
              <a:buChar char="§"/>
            </a:pPr>
            <a:r>
              <a:rPr lang="en-US" sz="1600" dirty="0"/>
              <a:t>Data Governance</a:t>
            </a:r>
          </a:p>
          <a:p>
            <a:pPr lvl="1">
              <a:buClr>
                <a:schemeClr val="bg1"/>
              </a:buClr>
              <a:buFont typeface="Wingdings" panose="05000000000000000000" pitchFamily="2" charset="2"/>
              <a:buChar char="§"/>
            </a:pPr>
            <a:r>
              <a:rPr lang="en-US" sz="1600" dirty="0"/>
              <a:t>Infrastructure Engineers</a:t>
            </a:r>
          </a:p>
        </p:txBody>
      </p:sp>
      <p:sp>
        <p:nvSpPr>
          <p:cNvPr id="6" name="Content Placeholder 2">
            <a:extLst>
              <a:ext uri="{FF2B5EF4-FFF2-40B4-BE49-F238E27FC236}">
                <a16:creationId xmlns:a16="http://schemas.microsoft.com/office/drawing/2014/main" id="{95B9342C-43DD-48E4-B08A-FEDBAABBC8AB}"/>
              </a:ext>
            </a:extLst>
          </p:cNvPr>
          <p:cNvSpPr txBox="1">
            <a:spLocks/>
          </p:cNvSpPr>
          <p:nvPr/>
        </p:nvSpPr>
        <p:spPr>
          <a:xfrm>
            <a:off x="6106093" y="2476283"/>
            <a:ext cx="2495608" cy="3511066"/>
          </a:xfrm>
          <a:prstGeom prst="rect">
            <a:avLst/>
          </a:prstGeom>
        </p:spPr>
        <p:txBody>
          <a:bodyPr vert="horz" lIns="0" tIns="34290" rIns="0" bIns="34290" rtlCol="0">
            <a:normAutofit/>
          </a:bodyPr>
          <a:lstStyle>
            <a:lvl1pPr marL="91436" indent="-91436" algn="l" defTabSz="914354" rtl="0" eaLnBrk="1" latinLnBrk="0" hangingPunct="1">
              <a:lnSpc>
                <a:spcPct val="90000"/>
              </a:lnSpc>
              <a:spcBef>
                <a:spcPts val="0"/>
              </a:spcBef>
              <a:spcAft>
                <a:spcPts val="1000"/>
              </a:spcAft>
              <a:buClr>
                <a:srgbClr val="00B0F0"/>
              </a:buClr>
              <a:buSzPct val="100000"/>
              <a:buFont typeface="Calibri" panose="020F0502020204030204" pitchFamily="34" charset="0"/>
              <a:buChar char=" "/>
              <a:defRPr sz="2000" kern="1200">
                <a:solidFill>
                  <a:schemeClr val="bg1"/>
                </a:solidFill>
                <a:latin typeface="+mn-lt"/>
                <a:ea typeface="Garamond" charset="0"/>
                <a:cs typeface="Garamond" charset="0"/>
              </a:defRPr>
            </a:lvl1pPr>
            <a:lvl2pPr marL="384029" indent="-182870" algn="l" defTabSz="914354" rtl="0" eaLnBrk="1" latinLnBrk="0" hangingPunct="1">
              <a:lnSpc>
                <a:spcPct val="90000"/>
              </a:lnSpc>
              <a:spcBef>
                <a:spcPts val="0"/>
              </a:spcBef>
              <a:spcAft>
                <a:spcPts val="1000"/>
              </a:spcAft>
              <a:buClr>
                <a:srgbClr val="00B0F0"/>
              </a:buClr>
              <a:buFont typeface="Calibri" pitchFamily="34" charset="0"/>
              <a:buChar char="◦"/>
              <a:defRPr sz="1800" kern="1200">
                <a:solidFill>
                  <a:schemeClr val="bg1"/>
                </a:solidFill>
                <a:latin typeface="+mn-lt"/>
                <a:ea typeface="Garamond" charset="0"/>
                <a:cs typeface="Garamond" charset="0"/>
              </a:defRPr>
            </a:lvl2pPr>
            <a:lvl3pPr marL="566900"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3pPr>
            <a:lvl4pPr marL="749771"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4pPr>
            <a:lvl5pPr marL="932642"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chemeClr val="bg1"/>
              </a:buClr>
              <a:buFont typeface="Wingdings" panose="05000000000000000000" pitchFamily="2" charset="2"/>
              <a:buChar char="§"/>
            </a:pPr>
            <a:r>
              <a:rPr lang="en-US" dirty="0"/>
              <a:t>Managers / Leadership</a:t>
            </a:r>
          </a:p>
          <a:p>
            <a:pPr lvl="1">
              <a:buClr>
                <a:schemeClr val="bg1"/>
              </a:buClr>
              <a:buFont typeface="Wingdings" panose="05000000000000000000" pitchFamily="2" charset="2"/>
              <a:buChar char="§"/>
            </a:pPr>
            <a:r>
              <a:rPr lang="en-US" dirty="0"/>
              <a:t>Members of the Workforce</a:t>
            </a:r>
          </a:p>
          <a:p>
            <a:pPr lvl="1">
              <a:buClr>
                <a:schemeClr val="bg1"/>
              </a:buClr>
              <a:buFont typeface="Wingdings" panose="05000000000000000000" pitchFamily="2" charset="2"/>
              <a:buChar char="§"/>
            </a:pPr>
            <a:r>
              <a:rPr lang="en-US" dirty="0"/>
              <a:t>Chief Data Officer</a:t>
            </a:r>
          </a:p>
        </p:txBody>
      </p:sp>
      <p:sp>
        <p:nvSpPr>
          <p:cNvPr id="8" name="Arrow: Right 7">
            <a:extLst>
              <a:ext uri="{FF2B5EF4-FFF2-40B4-BE49-F238E27FC236}">
                <a16:creationId xmlns:a16="http://schemas.microsoft.com/office/drawing/2014/main" id="{C7503D39-0F1D-42F8-91E2-9CF3F32B2FBC}"/>
              </a:ext>
            </a:extLst>
          </p:cNvPr>
          <p:cNvSpPr/>
          <p:nvPr/>
        </p:nvSpPr>
        <p:spPr>
          <a:xfrm>
            <a:off x="2411020" y="1765511"/>
            <a:ext cx="861570" cy="2286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9" name="Arrow: Right 8">
            <a:extLst>
              <a:ext uri="{FF2B5EF4-FFF2-40B4-BE49-F238E27FC236}">
                <a16:creationId xmlns:a16="http://schemas.microsoft.com/office/drawing/2014/main" id="{CA0B1664-4A10-4545-9482-EB0EB9B6B0CF}"/>
              </a:ext>
            </a:extLst>
          </p:cNvPr>
          <p:cNvSpPr/>
          <p:nvPr/>
        </p:nvSpPr>
        <p:spPr>
          <a:xfrm>
            <a:off x="5333777" y="1765155"/>
            <a:ext cx="928812" cy="22860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1" name="TextBox 10">
            <a:extLst>
              <a:ext uri="{FF2B5EF4-FFF2-40B4-BE49-F238E27FC236}">
                <a16:creationId xmlns:a16="http://schemas.microsoft.com/office/drawing/2014/main" id="{D2E3F96E-83D8-4BB1-A2D5-4D1F9B55FF36}"/>
              </a:ext>
            </a:extLst>
          </p:cNvPr>
          <p:cNvSpPr txBox="1"/>
          <p:nvPr/>
        </p:nvSpPr>
        <p:spPr>
          <a:xfrm>
            <a:off x="646574" y="5882757"/>
            <a:ext cx="8110595" cy="323165"/>
          </a:xfrm>
          <a:prstGeom prst="rect">
            <a:avLst/>
          </a:prstGeom>
          <a:noFill/>
        </p:spPr>
        <p:txBody>
          <a:bodyPr wrap="square" rtlCol="0">
            <a:spAutoFit/>
          </a:bodyPr>
          <a:lstStyle/>
          <a:p>
            <a:r>
              <a:rPr lang="en-US" sz="1500" i="1" dirty="0">
                <a:solidFill>
                  <a:schemeClr val="bg1"/>
                </a:solidFill>
              </a:rPr>
              <a:t>“Thinkers”						“Do-</a:t>
            </a:r>
            <a:r>
              <a:rPr lang="en-US" sz="1500" i="1" dirty="0" err="1">
                <a:solidFill>
                  <a:schemeClr val="bg1"/>
                </a:solidFill>
              </a:rPr>
              <a:t>ers</a:t>
            </a:r>
            <a:r>
              <a:rPr lang="en-US" sz="1500" i="1" dirty="0">
                <a:solidFill>
                  <a:schemeClr val="bg1"/>
                </a:solidFill>
              </a:rPr>
              <a:t>”						“Deciders”</a:t>
            </a:r>
          </a:p>
        </p:txBody>
      </p:sp>
      <p:sp>
        <p:nvSpPr>
          <p:cNvPr id="12" name="Rectangle: Rounded Corners 11">
            <a:extLst>
              <a:ext uri="{FF2B5EF4-FFF2-40B4-BE49-F238E27FC236}">
                <a16:creationId xmlns:a16="http://schemas.microsoft.com/office/drawing/2014/main" id="{73A17069-22A6-4376-80BA-013FFFFA4574}"/>
              </a:ext>
            </a:extLst>
          </p:cNvPr>
          <p:cNvSpPr/>
          <p:nvPr/>
        </p:nvSpPr>
        <p:spPr>
          <a:xfrm>
            <a:off x="499619" y="1411707"/>
            <a:ext cx="1844158" cy="78606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Theoretical</a:t>
            </a:r>
          </a:p>
          <a:p>
            <a:pPr algn="ctr"/>
            <a:r>
              <a:rPr lang="en-US" dirty="0"/>
              <a:t>Makers</a:t>
            </a:r>
          </a:p>
        </p:txBody>
      </p:sp>
      <p:sp>
        <p:nvSpPr>
          <p:cNvPr id="13" name="Rectangle: Rounded Corners 12">
            <a:extLst>
              <a:ext uri="{FF2B5EF4-FFF2-40B4-BE49-F238E27FC236}">
                <a16:creationId xmlns:a16="http://schemas.microsoft.com/office/drawing/2014/main" id="{F9CE95DD-5405-4055-B5F1-3417639B3387}"/>
              </a:ext>
            </a:extLst>
          </p:cNvPr>
          <p:cNvSpPr/>
          <p:nvPr/>
        </p:nvSpPr>
        <p:spPr>
          <a:xfrm>
            <a:off x="3339831" y="1419729"/>
            <a:ext cx="1926704" cy="78606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Productionization</a:t>
            </a:r>
          </a:p>
        </p:txBody>
      </p:sp>
      <p:sp>
        <p:nvSpPr>
          <p:cNvPr id="14" name="Rectangle: Rounded Corners 13">
            <a:extLst>
              <a:ext uri="{FF2B5EF4-FFF2-40B4-BE49-F238E27FC236}">
                <a16:creationId xmlns:a16="http://schemas.microsoft.com/office/drawing/2014/main" id="{7EED737B-D30B-460D-AD32-D072672B673C}"/>
              </a:ext>
            </a:extLst>
          </p:cNvPr>
          <p:cNvSpPr/>
          <p:nvPr/>
        </p:nvSpPr>
        <p:spPr>
          <a:xfrm>
            <a:off x="6424862" y="1419729"/>
            <a:ext cx="1926705" cy="786063"/>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Users and Decision Makers</a:t>
            </a:r>
          </a:p>
        </p:txBody>
      </p:sp>
      <p:sp>
        <p:nvSpPr>
          <p:cNvPr id="15" name="Rectangle: Rounded Corners 14">
            <a:extLst>
              <a:ext uri="{FF2B5EF4-FFF2-40B4-BE49-F238E27FC236}">
                <a16:creationId xmlns:a16="http://schemas.microsoft.com/office/drawing/2014/main" id="{B9CF7875-3AAC-459F-B366-3EC2BEBEE287}"/>
              </a:ext>
            </a:extLst>
          </p:cNvPr>
          <p:cNvSpPr/>
          <p:nvPr/>
        </p:nvSpPr>
        <p:spPr>
          <a:xfrm>
            <a:off x="3339831" y="978568"/>
            <a:ext cx="1865832" cy="2807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Ad Hoc</a:t>
            </a:r>
          </a:p>
        </p:txBody>
      </p:sp>
      <p:sp>
        <p:nvSpPr>
          <p:cNvPr id="18" name="Arrow: Right 17">
            <a:extLst>
              <a:ext uri="{FF2B5EF4-FFF2-40B4-BE49-F238E27FC236}">
                <a16:creationId xmlns:a16="http://schemas.microsoft.com/office/drawing/2014/main" id="{30B5B3B6-74DC-4903-9BC7-19CEFA139F0F}"/>
              </a:ext>
            </a:extLst>
          </p:cNvPr>
          <p:cNvSpPr/>
          <p:nvPr/>
        </p:nvSpPr>
        <p:spPr>
          <a:xfrm rot="20312420">
            <a:off x="2648329" y="1139874"/>
            <a:ext cx="421481" cy="228600"/>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solidFill>
                <a:schemeClr val="bg1"/>
              </a:solidFill>
            </a:endParaRPr>
          </a:p>
        </p:txBody>
      </p:sp>
      <p:sp>
        <p:nvSpPr>
          <p:cNvPr id="19" name="Arrow: Right 18">
            <a:extLst>
              <a:ext uri="{FF2B5EF4-FFF2-40B4-BE49-F238E27FC236}">
                <a16:creationId xmlns:a16="http://schemas.microsoft.com/office/drawing/2014/main" id="{0B1D6CD0-0514-499D-8906-E37F15D2EE34}"/>
              </a:ext>
            </a:extLst>
          </p:cNvPr>
          <p:cNvSpPr/>
          <p:nvPr/>
        </p:nvSpPr>
        <p:spPr>
          <a:xfrm rot="1381483">
            <a:off x="5559559" y="1128915"/>
            <a:ext cx="421481" cy="228600"/>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32446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2B2A-BB18-4477-989F-4AE20E9B96A6}"/>
              </a:ext>
            </a:extLst>
          </p:cNvPr>
          <p:cNvSpPr>
            <a:spLocks noGrp="1"/>
          </p:cNvSpPr>
          <p:nvPr>
            <p:ph type="title"/>
          </p:nvPr>
        </p:nvSpPr>
        <p:spPr/>
        <p:txBody>
          <a:bodyPr/>
          <a:lstStyle/>
          <a:p>
            <a:r>
              <a:rPr lang="en-US" dirty="0"/>
              <a:t>Wading Through the Large Number of Tools</a:t>
            </a:r>
          </a:p>
        </p:txBody>
      </p:sp>
      <p:pic>
        <p:nvPicPr>
          <p:cNvPr id="6" name="Content Placeholder 5">
            <a:extLst>
              <a:ext uri="{FF2B5EF4-FFF2-40B4-BE49-F238E27FC236}">
                <a16:creationId xmlns:a16="http://schemas.microsoft.com/office/drawing/2014/main" id="{402EA44F-E35A-4DCF-8EFB-17DDEBE7EA79}"/>
              </a:ext>
            </a:extLst>
          </p:cNvPr>
          <p:cNvPicPr>
            <a:picLocks noGrp="1" noChangeAspect="1"/>
          </p:cNvPicPr>
          <p:nvPr>
            <p:ph idx="1"/>
          </p:nvPr>
        </p:nvPicPr>
        <p:blipFill>
          <a:blip r:embed="rId3"/>
          <a:stretch>
            <a:fillRect/>
          </a:stretch>
        </p:blipFill>
        <p:spPr>
          <a:xfrm>
            <a:off x="540486" y="947779"/>
            <a:ext cx="7893829" cy="5381731"/>
          </a:xfrm>
        </p:spPr>
      </p:pic>
      <p:sp>
        <p:nvSpPr>
          <p:cNvPr id="4" name="Slide Number Placeholder 3">
            <a:extLst>
              <a:ext uri="{FF2B5EF4-FFF2-40B4-BE49-F238E27FC236}">
                <a16:creationId xmlns:a16="http://schemas.microsoft.com/office/drawing/2014/main" id="{3F88FCD8-BD1D-4F5A-BB96-FB5DF16089EC}"/>
              </a:ext>
            </a:extLst>
          </p:cNvPr>
          <p:cNvSpPr>
            <a:spLocks noGrp="1"/>
          </p:cNvSpPr>
          <p:nvPr>
            <p:ph type="sldNum" sz="quarter" idx="12"/>
          </p:nvPr>
        </p:nvSpPr>
        <p:spPr/>
        <p:txBody>
          <a:bodyPr/>
          <a:lstStyle/>
          <a:p>
            <a:fld id="{6113E31D-E2AB-40D1-8B51-AFA5AFEF393A}" type="slidenum">
              <a:rPr lang="en-US" smtClean="0"/>
              <a:t>15</a:t>
            </a:fld>
            <a:endParaRPr lang="en-US" dirty="0"/>
          </a:p>
        </p:txBody>
      </p:sp>
      <p:sp>
        <p:nvSpPr>
          <p:cNvPr id="7" name="TextBox 6">
            <a:extLst>
              <a:ext uri="{FF2B5EF4-FFF2-40B4-BE49-F238E27FC236}">
                <a16:creationId xmlns:a16="http://schemas.microsoft.com/office/drawing/2014/main" id="{C4471CFE-A6BC-43C3-AE84-9A9EA24F598D}"/>
              </a:ext>
            </a:extLst>
          </p:cNvPr>
          <p:cNvSpPr txBox="1"/>
          <p:nvPr/>
        </p:nvSpPr>
        <p:spPr>
          <a:xfrm>
            <a:off x="239555" y="6465661"/>
            <a:ext cx="4366013" cy="253916"/>
          </a:xfrm>
          <a:prstGeom prst="rect">
            <a:avLst/>
          </a:prstGeom>
          <a:noFill/>
        </p:spPr>
        <p:txBody>
          <a:bodyPr wrap="square" rtlCol="0">
            <a:spAutoFit/>
          </a:bodyPr>
          <a:lstStyle/>
          <a:p>
            <a:r>
              <a:rPr lang="en-US" sz="1050" dirty="0">
                <a:solidFill>
                  <a:schemeClr val="bg1"/>
                </a:solidFill>
                <a:hlinkClick r:id="rId4"/>
              </a:rPr>
              <a:t>http://anthonyhuntley.com/data-science-tools/</a:t>
            </a:r>
            <a:endParaRPr lang="en-US" sz="1050" dirty="0">
              <a:solidFill>
                <a:schemeClr val="bg1"/>
              </a:solidFill>
            </a:endParaRPr>
          </a:p>
        </p:txBody>
      </p:sp>
    </p:spTree>
    <p:extLst>
      <p:ext uri="{BB962C8B-B14F-4D97-AF65-F5344CB8AC3E}">
        <p14:creationId xmlns:p14="http://schemas.microsoft.com/office/powerpoint/2010/main" val="169246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D401-F148-4332-8ACF-8C3C9C46B089}"/>
              </a:ext>
            </a:extLst>
          </p:cNvPr>
          <p:cNvSpPr>
            <a:spLocks noGrp="1"/>
          </p:cNvSpPr>
          <p:nvPr>
            <p:ph type="title"/>
          </p:nvPr>
        </p:nvSpPr>
        <p:spPr/>
        <p:txBody>
          <a:bodyPr/>
          <a:lstStyle/>
          <a:p>
            <a:r>
              <a:rPr lang="en-US" dirty="0"/>
              <a:t>Tooling and Infrastructure Landscape</a:t>
            </a:r>
          </a:p>
        </p:txBody>
      </p:sp>
      <p:sp>
        <p:nvSpPr>
          <p:cNvPr id="3" name="Content Placeholder 2">
            <a:extLst>
              <a:ext uri="{FF2B5EF4-FFF2-40B4-BE49-F238E27FC236}">
                <a16:creationId xmlns:a16="http://schemas.microsoft.com/office/drawing/2014/main" id="{8522D2CA-BA5C-4E91-BEA6-BB901A1279DF}"/>
              </a:ext>
            </a:extLst>
          </p:cNvPr>
          <p:cNvSpPr>
            <a:spLocks noGrp="1"/>
          </p:cNvSpPr>
          <p:nvPr>
            <p:ph idx="1"/>
          </p:nvPr>
        </p:nvSpPr>
        <p:spPr>
          <a:xfrm>
            <a:off x="540486" y="1246356"/>
            <a:ext cx="7543800" cy="4681421"/>
          </a:xfrm>
        </p:spPr>
        <p:txBody>
          <a:bodyPr>
            <a:normAutofit/>
          </a:bodyPr>
          <a:lstStyle/>
          <a:p>
            <a:pPr marL="150865" lvl="1" indent="0">
              <a:buClr>
                <a:schemeClr val="bg1"/>
              </a:buClr>
              <a:buNone/>
            </a:pPr>
            <a:r>
              <a:rPr lang="en-US" sz="2000" u="sng" dirty="0"/>
              <a:t>Key Takeaways From Previous Slide:</a:t>
            </a:r>
            <a:endParaRPr lang="en-US" sz="2000" dirty="0"/>
          </a:p>
          <a:p>
            <a:pPr lvl="1">
              <a:buClr>
                <a:schemeClr val="bg1"/>
              </a:buClr>
              <a:buFont typeface="Wingdings" panose="05000000000000000000" pitchFamily="2" charset="2"/>
              <a:buChar char="§"/>
            </a:pPr>
            <a:r>
              <a:rPr lang="en-US" sz="2000" dirty="0"/>
              <a:t>There is no one tool or system that will solve all your problems</a:t>
            </a:r>
          </a:p>
          <a:p>
            <a:pPr lvl="1">
              <a:buClr>
                <a:schemeClr val="bg1"/>
              </a:buClr>
              <a:buFont typeface="Wingdings" panose="05000000000000000000" pitchFamily="2" charset="2"/>
              <a:buChar char="§"/>
            </a:pPr>
            <a:r>
              <a:rPr lang="en-US" sz="2000" dirty="0"/>
              <a:t>Wide variety of architectures and implementations in industry</a:t>
            </a:r>
          </a:p>
          <a:p>
            <a:pPr lvl="1">
              <a:buClr>
                <a:schemeClr val="bg1"/>
              </a:buClr>
              <a:buFont typeface="Wingdings" panose="05000000000000000000" pitchFamily="2" charset="2"/>
              <a:buChar char="§"/>
            </a:pPr>
            <a:r>
              <a:rPr lang="en-US" sz="2000" dirty="0"/>
              <a:t>Our evaluations of systems were based on existing infrastructure and collaboration with other Sandia organizations</a:t>
            </a:r>
            <a:endParaRPr lang="en-US" sz="1400" dirty="0"/>
          </a:p>
        </p:txBody>
      </p:sp>
      <p:sp>
        <p:nvSpPr>
          <p:cNvPr id="4" name="Slide Number Placeholder 3">
            <a:extLst>
              <a:ext uri="{FF2B5EF4-FFF2-40B4-BE49-F238E27FC236}">
                <a16:creationId xmlns:a16="http://schemas.microsoft.com/office/drawing/2014/main" id="{9BD49EBC-BBBE-4C0C-92A1-5C5AAF346F10}"/>
              </a:ext>
            </a:extLst>
          </p:cNvPr>
          <p:cNvSpPr>
            <a:spLocks noGrp="1"/>
          </p:cNvSpPr>
          <p:nvPr>
            <p:ph type="sldNum" sz="quarter" idx="12"/>
          </p:nvPr>
        </p:nvSpPr>
        <p:spPr/>
        <p:txBody>
          <a:bodyPr/>
          <a:lstStyle/>
          <a:p>
            <a:fld id="{6113E31D-E2AB-40D1-8B51-AFA5AFEF393A}" type="slidenum">
              <a:rPr lang="en-US" smtClean="0"/>
              <a:t>16</a:t>
            </a:fld>
            <a:endParaRPr lang="en-US" dirty="0"/>
          </a:p>
        </p:txBody>
      </p:sp>
    </p:spTree>
    <p:extLst>
      <p:ext uri="{BB962C8B-B14F-4D97-AF65-F5344CB8AC3E}">
        <p14:creationId xmlns:p14="http://schemas.microsoft.com/office/powerpoint/2010/main" val="19760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3410-C1FF-4421-93AF-ACCD17498CB8}"/>
              </a:ext>
            </a:extLst>
          </p:cNvPr>
          <p:cNvSpPr>
            <a:spLocks noGrp="1"/>
          </p:cNvSpPr>
          <p:nvPr>
            <p:ph type="title"/>
          </p:nvPr>
        </p:nvSpPr>
        <p:spPr/>
        <p:txBody>
          <a:bodyPr/>
          <a:lstStyle/>
          <a:p>
            <a:r>
              <a:rPr lang="en-US" dirty="0"/>
              <a:t>Design and Architecture Considerations</a:t>
            </a:r>
          </a:p>
        </p:txBody>
      </p:sp>
      <p:sp>
        <p:nvSpPr>
          <p:cNvPr id="3" name="Content Placeholder 2">
            <a:extLst>
              <a:ext uri="{FF2B5EF4-FFF2-40B4-BE49-F238E27FC236}">
                <a16:creationId xmlns:a16="http://schemas.microsoft.com/office/drawing/2014/main" id="{724C0C1C-6B9A-408A-B289-9C1FDA77EFCA}"/>
              </a:ext>
            </a:extLst>
          </p:cNvPr>
          <p:cNvSpPr>
            <a:spLocks noGrp="1"/>
          </p:cNvSpPr>
          <p:nvPr>
            <p:ph idx="1"/>
          </p:nvPr>
        </p:nvSpPr>
        <p:spPr/>
        <p:txBody>
          <a:bodyPr>
            <a:noAutofit/>
          </a:bodyPr>
          <a:lstStyle/>
          <a:p>
            <a:pPr lvl="1">
              <a:buClr>
                <a:schemeClr val="bg1"/>
              </a:buClr>
              <a:buFont typeface="Wingdings" panose="05000000000000000000" pitchFamily="2" charset="2"/>
              <a:buChar char="§"/>
            </a:pPr>
            <a:r>
              <a:rPr lang="en-US" sz="1900" dirty="0"/>
              <a:t>Cloud friendly, helps with scalability, future-proofing</a:t>
            </a:r>
          </a:p>
          <a:p>
            <a:pPr lvl="1">
              <a:buClr>
                <a:schemeClr val="bg1"/>
              </a:buClr>
              <a:buFont typeface="Wingdings" panose="05000000000000000000" pitchFamily="2" charset="2"/>
              <a:buChar char="§"/>
            </a:pPr>
            <a:r>
              <a:rPr lang="en-US" sz="1900" dirty="0"/>
              <a:t>Cloud costs, pay for what you use or provision</a:t>
            </a:r>
          </a:p>
          <a:p>
            <a:pPr lvl="1">
              <a:buClr>
                <a:schemeClr val="bg1"/>
              </a:buClr>
              <a:buFont typeface="Wingdings" panose="05000000000000000000" pitchFamily="2" charset="2"/>
              <a:buChar char="§"/>
            </a:pPr>
            <a:r>
              <a:rPr lang="en-US" sz="1900" dirty="0"/>
              <a:t>Cloud is not a “replacement” for infrastructure, it’s a more agile way of developing and deploying systems</a:t>
            </a:r>
          </a:p>
          <a:p>
            <a:pPr lvl="1">
              <a:buClr>
                <a:schemeClr val="bg1"/>
              </a:buClr>
              <a:buFont typeface="Wingdings" panose="05000000000000000000" pitchFamily="2" charset="2"/>
              <a:buChar char="§"/>
            </a:pPr>
            <a:r>
              <a:rPr lang="en-US" sz="1900" dirty="0"/>
              <a:t>Supports structured and unstructured data</a:t>
            </a:r>
          </a:p>
          <a:p>
            <a:pPr lvl="1">
              <a:buClr>
                <a:schemeClr val="bg1"/>
              </a:buClr>
              <a:buFont typeface="Wingdings" panose="05000000000000000000" pitchFamily="2" charset="2"/>
              <a:buChar char="§"/>
            </a:pPr>
            <a:r>
              <a:rPr lang="en-US" sz="1900" dirty="0"/>
              <a:t>Allows for code-based data engineering and model development throughout entire pipeline</a:t>
            </a:r>
          </a:p>
          <a:p>
            <a:pPr lvl="1">
              <a:buClr>
                <a:schemeClr val="bg1"/>
              </a:buClr>
              <a:buFont typeface="Wingdings" panose="05000000000000000000" pitchFamily="2" charset="2"/>
              <a:buChar char="§"/>
            </a:pPr>
            <a:r>
              <a:rPr lang="en-US" sz="1900" dirty="0"/>
              <a:t>Authoring / development environment (Notebook)</a:t>
            </a:r>
          </a:p>
          <a:p>
            <a:pPr lvl="1">
              <a:buClr>
                <a:schemeClr val="bg1"/>
              </a:buClr>
              <a:buFont typeface="Wingdings" panose="05000000000000000000" pitchFamily="2" charset="2"/>
              <a:buChar char="§"/>
            </a:pPr>
            <a:r>
              <a:rPr lang="en-US" sz="1900" dirty="0"/>
              <a:t>Pick architecture for big data now</a:t>
            </a:r>
          </a:p>
          <a:p>
            <a:pPr lvl="1">
              <a:buClr>
                <a:schemeClr val="bg1"/>
              </a:buClr>
              <a:buFont typeface="Wingdings" panose="05000000000000000000" pitchFamily="2" charset="2"/>
              <a:buChar char="§"/>
            </a:pPr>
            <a:r>
              <a:rPr lang="en-US" sz="1900" dirty="0"/>
              <a:t>Decide on common languages (Python, R, etc.), kernels can help with this</a:t>
            </a:r>
          </a:p>
          <a:p>
            <a:pPr lvl="1">
              <a:buClr>
                <a:schemeClr val="bg1"/>
              </a:buClr>
              <a:buFont typeface="Wingdings" panose="05000000000000000000" pitchFamily="2" charset="2"/>
              <a:buChar char="§"/>
            </a:pPr>
            <a:r>
              <a:rPr lang="en-US" sz="1900" dirty="0"/>
              <a:t>Use a User-Centered Design (UCD) approach, solicit feedback from all roles</a:t>
            </a:r>
          </a:p>
          <a:p>
            <a:pPr lvl="1">
              <a:buClr>
                <a:schemeClr val="bg1"/>
              </a:buClr>
              <a:buFont typeface="Wingdings" panose="05000000000000000000" pitchFamily="2" charset="2"/>
              <a:buChar char="§"/>
            </a:pPr>
            <a:r>
              <a:rPr lang="en-US" sz="1900" dirty="0"/>
              <a:t>Kubernetes and container orchestration and management solutions</a:t>
            </a:r>
          </a:p>
          <a:p>
            <a:pPr lvl="1">
              <a:buClr>
                <a:schemeClr val="bg1"/>
              </a:buClr>
              <a:buFont typeface="Wingdings" panose="05000000000000000000" pitchFamily="2" charset="2"/>
              <a:buChar char="§"/>
            </a:pPr>
            <a:r>
              <a:rPr lang="en-US" sz="1900" dirty="0"/>
              <a:t>Vendor lock-in</a:t>
            </a:r>
          </a:p>
          <a:p>
            <a:pPr lvl="1">
              <a:buClr>
                <a:schemeClr val="bg1"/>
              </a:buClr>
              <a:buFont typeface="Wingdings" panose="05000000000000000000" pitchFamily="2" charset="2"/>
              <a:buChar char="§"/>
            </a:pPr>
            <a:endParaRPr lang="en-US" sz="1900" dirty="0"/>
          </a:p>
          <a:p>
            <a:endParaRPr lang="en-US" sz="1900" dirty="0"/>
          </a:p>
        </p:txBody>
      </p:sp>
      <p:sp>
        <p:nvSpPr>
          <p:cNvPr id="4" name="Slide Number Placeholder 3">
            <a:extLst>
              <a:ext uri="{FF2B5EF4-FFF2-40B4-BE49-F238E27FC236}">
                <a16:creationId xmlns:a16="http://schemas.microsoft.com/office/drawing/2014/main" id="{EBE0F963-AA50-4428-A101-95650372E752}"/>
              </a:ext>
            </a:extLst>
          </p:cNvPr>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294864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35F3-226B-42D2-80F4-A308D5DE81BF}"/>
              </a:ext>
            </a:extLst>
          </p:cNvPr>
          <p:cNvSpPr>
            <a:spLocks noGrp="1"/>
          </p:cNvSpPr>
          <p:nvPr>
            <p:ph type="title"/>
          </p:nvPr>
        </p:nvSpPr>
        <p:spPr/>
        <p:txBody>
          <a:bodyPr/>
          <a:lstStyle/>
          <a:p>
            <a:r>
              <a:rPr lang="en-US" dirty="0"/>
              <a:t>Systems Evaluated</a:t>
            </a:r>
          </a:p>
        </p:txBody>
      </p:sp>
      <p:sp>
        <p:nvSpPr>
          <p:cNvPr id="3" name="Content Placeholder 2">
            <a:extLst>
              <a:ext uri="{FF2B5EF4-FFF2-40B4-BE49-F238E27FC236}">
                <a16:creationId xmlns:a16="http://schemas.microsoft.com/office/drawing/2014/main" id="{1D618BBE-A54C-4FA6-B198-FD1083407199}"/>
              </a:ext>
            </a:extLst>
          </p:cNvPr>
          <p:cNvSpPr>
            <a:spLocks noGrp="1"/>
          </p:cNvSpPr>
          <p:nvPr>
            <p:ph idx="1"/>
          </p:nvPr>
        </p:nvSpPr>
        <p:spPr/>
        <p:txBody>
          <a:bodyPr>
            <a:normAutofit/>
          </a:bodyPr>
          <a:lstStyle/>
          <a:p>
            <a:pPr lvl="1">
              <a:buClr>
                <a:schemeClr val="bg1"/>
              </a:buClr>
              <a:buFont typeface="Wingdings" panose="05000000000000000000" pitchFamily="2" charset="2"/>
              <a:buChar char="§"/>
            </a:pPr>
            <a:r>
              <a:rPr lang="en-US" sz="2400" dirty="0"/>
              <a:t>Microsoft Azure Stack</a:t>
            </a:r>
          </a:p>
          <a:p>
            <a:pPr lvl="3">
              <a:buClr>
                <a:schemeClr val="bg1"/>
              </a:buClr>
              <a:buFont typeface="Wingdings" panose="05000000000000000000" pitchFamily="2" charset="2"/>
              <a:buChar char="§"/>
            </a:pPr>
            <a:r>
              <a:rPr lang="en-US" sz="2000" dirty="0"/>
              <a:t>Machine Learning Server</a:t>
            </a:r>
          </a:p>
          <a:p>
            <a:pPr lvl="3">
              <a:buClr>
                <a:schemeClr val="bg1"/>
              </a:buClr>
              <a:buFont typeface="Wingdings" panose="05000000000000000000" pitchFamily="2" charset="2"/>
              <a:buChar char="§"/>
            </a:pPr>
            <a:r>
              <a:rPr lang="en-US" sz="1800" dirty="0"/>
              <a:t>Machine Learning Services</a:t>
            </a:r>
          </a:p>
          <a:p>
            <a:pPr lvl="3">
              <a:buClr>
                <a:schemeClr val="bg1"/>
              </a:buClr>
              <a:buFont typeface="Wingdings" panose="05000000000000000000" pitchFamily="2" charset="2"/>
              <a:buChar char="§"/>
            </a:pPr>
            <a:r>
              <a:rPr lang="en-US" sz="1800" dirty="0"/>
              <a:t>Data Science Virtual Machines</a:t>
            </a:r>
          </a:p>
          <a:p>
            <a:pPr lvl="1">
              <a:buClr>
                <a:schemeClr val="bg1"/>
              </a:buClr>
              <a:buFont typeface="Wingdings" panose="05000000000000000000" pitchFamily="2" charset="2"/>
              <a:buChar char="§"/>
            </a:pPr>
            <a:r>
              <a:rPr lang="en-US" sz="2400" dirty="0"/>
              <a:t>Hortonworks Data Platform (HDP 3.0) (recent merger with Cloudera)</a:t>
            </a:r>
          </a:p>
          <a:p>
            <a:pPr lvl="1">
              <a:buClr>
                <a:schemeClr val="bg1"/>
              </a:buClr>
              <a:buFont typeface="Wingdings" panose="05000000000000000000" pitchFamily="2" charset="2"/>
              <a:buChar char="§"/>
            </a:pPr>
            <a:r>
              <a:rPr lang="en-US" sz="2400" dirty="0" err="1"/>
              <a:t>DataBricks</a:t>
            </a:r>
            <a:endParaRPr lang="en-US" sz="2400" dirty="0"/>
          </a:p>
          <a:p>
            <a:pPr lvl="1">
              <a:buClr>
                <a:schemeClr val="bg1"/>
              </a:buClr>
              <a:buFont typeface="Wingdings" panose="05000000000000000000" pitchFamily="2" charset="2"/>
              <a:buChar char="§"/>
            </a:pPr>
            <a:r>
              <a:rPr lang="en-US" sz="2400" dirty="0" err="1"/>
              <a:t>BlueData</a:t>
            </a:r>
            <a:endParaRPr lang="en-US" sz="2400" dirty="0"/>
          </a:p>
          <a:p>
            <a:pPr lvl="1">
              <a:buClr>
                <a:schemeClr val="bg1"/>
              </a:buClr>
              <a:buFont typeface="Wingdings" panose="05000000000000000000" pitchFamily="2" charset="2"/>
              <a:buChar char="§"/>
            </a:pPr>
            <a:r>
              <a:rPr lang="en-US" sz="2400" dirty="0"/>
              <a:t>RapidMiner</a:t>
            </a:r>
          </a:p>
          <a:p>
            <a:pPr lvl="1">
              <a:buClr>
                <a:schemeClr val="bg1"/>
              </a:buClr>
              <a:buFont typeface="Wingdings" panose="05000000000000000000" pitchFamily="2" charset="2"/>
              <a:buChar char="§"/>
            </a:pPr>
            <a:r>
              <a:rPr lang="en-US" sz="2400" dirty="0"/>
              <a:t>Custom developed (via Docker)</a:t>
            </a:r>
          </a:p>
          <a:p>
            <a:pPr lvl="1">
              <a:buClr>
                <a:schemeClr val="bg1"/>
              </a:buClr>
              <a:buFont typeface="Wingdings" panose="05000000000000000000" pitchFamily="2" charset="2"/>
              <a:buChar char="§"/>
            </a:pPr>
            <a:r>
              <a:rPr lang="en-US" sz="2400" dirty="0"/>
              <a:t>Kaggle.com (not available for purchase, as an example)</a:t>
            </a:r>
          </a:p>
        </p:txBody>
      </p:sp>
      <p:sp>
        <p:nvSpPr>
          <p:cNvPr id="4" name="Slide Number Placeholder 3">
            <a:extLst>
              <a:ext uri="{FF2B5EF4-FFF2-40B4-BE49-F238E27FC236}">
                <a16:creationId xmlns:a16="http://schemas.microsoft.com/office/drawing/2014/main" id="{79EF7955-FF67-42CF-9037-952D9185F24B}"/>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392363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0E22-4BFF-43B4-BF56-947C6F669579}"/>
              </a:ext>
            </a:extLst>
          </p:cNvPr>
          <p:cNvSpPr>
            <a:spLocks noGrp="1"/>
          </p:cNvSpPr>
          <p:nvPr>
            <p:ph type="title"/>
          </p:nvPr>
        </p:nvSpPr>
        <p:spPr/>
        <p:txBody>
          <a:bodyPr/>
          <a:lstStyle/>
          <a:p>
            <a:r>
              <a:rPr lang="en-US" dirty="0"/>
              <a:t>System Comparison</a:t>
            </a:r>
          </a:p>
        </p:txBody>
      </p:sp>
      <p:graphicFrame>
        <p:nvGraphicFramePr>
          <p:cNvPr id="5" name="Content Placeholder 4">
            <a:extLst>
              <a:ext uri="{FF2B5EF4-FFF2-40B4-BE49-F238E27FC236}">
                <a16:creationId xmlns:a16="http://schemas.microsoft.com/office/drawing/2014/main" id="{941B4ACA-4949-4FE6-9639-DBA86B442FE1}"/>
              </a:ext>
            </a:extLst>
          </p:cNvPr>
          <p:cNvGraphicFramePr>
            <a:graphicFrameLocks noGrp="1"/>
          </p:cNvGraphicFramePr>
          <p:nvPr>
            <p:ph idx="1"/>
            <p:extLst>
              <p:ext uri="{D42A27DB-BD31-4B8C-83A1-F6EECF244321}">
                <p14:modId xmlns:p14="http://schemas.microsoft.com/office/powerpoint/2010/main" val="1332140129"/>
              </p:ext>
            </p:extLst>
          </p:nvPr>
        </p:nvGraphicFramePr>
        <p:xfrm>
          <a:off x="440574" y="1099566"/>
          <a:ext cx="8237082" cy="2987040"/>
        </p:xfrm>
        <a:graphic>
          <a:graphicData uri="http://schemas.openxmlformats.org/drawingml/2006/table">
            <a:tbl>
              <a:tblPr firstRow="1" bandRow="1">
                <a:tableStyleId>{5C22544A-7EE6-4342-B048-85BDC9FD1C3A}</a:tableStyleId>
              </a:tblPr>
              <a:tblGrid>
                <a:gridCol w="1471028">
                  <a:extLst>
                    <a:ext uri="{9D8B030D-6E8A-4147-A177-3AD203B41FA5}">
                      <a16:colId xmlns:a16="http://schemas.microsoft.com/office/drawing/2014/main" val="2707580766"/>
                    </a:ext>
                  </a:extLst>
                </a:gridCol>
                <a:gridCol w="1668085">
                  <a:extLst>
                    <a:ext uri="{9D8B030D-6E8A-4147-A177-3AD203B41FA5}">
                      <a16:colId xmlns:a16="http://schemas.microsoft.com/office/drawing/2014/main" val="4152924415"/>
                    </a:ext>
                  </a:extLst>
                </a:gridCol>
                <a:gridCol w="1369142">
                  <a:extLst>
                    <a:ext uri="{9D8B030D-6E8A-4147-A177-3AD203B41FA5}">
                      <a16:colId xmlns:a16="http://schemas.microsoft.com/office/drawing/2014/main" val="1105816667"/>
                    </a:ext>
                  </a:extLst>
                </a:gridCol>
                <a:gridCol w="1232515">
                  <a:extLst>
                    <a:ext uri="{9D8B030D-6E8A-4147-A177-3AD203B41FA5}">
                      <a16:colId xmlns:a16="http://schemas.microsoft.com/office/drawing/2014/main" val="178805887"/>
                    </a:ext>
                  </a:extLst>
                </a:gridCol>
                <a:gridCol w="1325880">
                  <a:extLst>
                    <a:ext uri="{9D8B030D-6E8A-4147-A177-3AD203B41FA5}">
                      <a16:colId xmlns:a16="http://schemas.microsoft.com/office/drawing/2014/main" val="2136467587"/>
                    </a:ext>
                  </a:extLst>
                </a:gridCol>
                <a:gridCol w="1170432">
                  <a:extLst>
                    <a:ext uri="{9D8B030D-6E8A-4147-A177-3AD203B41FA5}">
                      <a16:colId xmlns:a16="http://schemas.microsoft.com/office/drawing/2014/main" val="408936236"/>
                    </a:ext>
                  </a:extLst>
                </a:gridCol>
              </a:tblGrid>
              <a:tr h="370840">
                <a:tc>
                  <a:txBody>
                    <a:bodyPr/>
                    <a:lstStyle/>
                    <a:p>
                      <a:endParaRPr lang="en-US" dirty="0"/>
                    </a:p>
                  </a:txBody>
                  <a:tcPr/>
                </a:tc>
                <a:tc>
                  <a:txBody>
                    <a:bodyPr/>
                    <a:lstStyle/>
                    <a:p>
                      <a:pPr algn="ctr"/>
                      <a:r>
                        <a:rPr lang="en-US" dirty="0" err="1"/>
                        <a:t>Productionization</a:t>
                      </a:r>
                      <a:endParaRPr lang="en-US" dirty="0"/>
                    </a:p>
                  </a:txBody>
                  <a:tcPr/>
                </a:tc>
                <a:tc>
                  <a:txBody>
                    <a:bodyPr/>
                    <a:lstStyle/>
                    <a:p>
                      <a:pPr algn="ctr"/>
                      <a:r>
                        <a:rPr lang="en-US" dirty="0"/>
                        <a:t>Computation + Scalability</a:t>
                      </a:r>
                    </a:p>
                  </a:txBody>
                  <a:tcPr/>
                </a:tc>
                <a:tc>
                  <a:txBody>
                    <a:bodyPr/>
                    <a:lstStyle/>
                    <a:p>
                      <a:pPr algn="ctr"/>
                      <a:r>
                        <a:rPr lang="en-US" dirty="0"/>
                        <a:t>Cloud Friendly</a:t>
                      </a:r>
                    </a:p>
                  </a:txBody>
                  <a:tcPr/>
                </a:tc>
                <a:tc>
                  <a:txBody>
                    <a:bodyPr/>
                    <a:lstStyle/>
                    <a:p>
                      <a:pPr algn="ctr"/>
                      <a:r>
                        <a:rPr lang="en-US" dirty="0"/>
                        <a:t>Collaboration</a:t>
                      </a:r>
                    </a:p>
                  </a:txBody>
                  <a:tcPr/>
                </a:tc>
                <a:tc>
                  <a:txBody>
                    <a:bodyPr/>
                    <a:lstStyle/>
                    <a:p>
                      <a:pPr algn="ctr"/>
                      <a:r>
                        <a:rPr lang="en-US" dirty="0"/>
                        <a:t>Integration</a:t>
                      </a:r>
                    </a:p>
                  </a:txBody>
                  <a:tcPr/>
                </a:tc>
                <a:extLst>
                  <a:ext uri="{0D108BD9-81ED-4DB2-BD59-A6C34878D82A}">
                    <a16:rowId xmlns:a16="http://schemas.microsoft.com/office/drawing/2014/main" val="3109122702"/>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Microsoft Azure Stack</a:t>
                      </a:r>
                    </a:p>
                  </a:txBody>
                  <a:tcPr/>
                </a:tc>
                <a:tc>
                  <a:txBody>
                    <a:bodyPr/>
                    <a:lstStyle/>
                    <a:p>
                      <a:pPr algn="ctr"/>
                      <a:r>
                        <a:rPr lang="en-US" sz="2000" dirty="0"/>
                        <a:t>Yes</a:t>
                      </a:r>
                    </a:p>
                  </a:txBody>
                  <a:tcPr/>
                </a:tc>
                <a:tc>
                  <a:txBody>
                    <a:bodyPr/>
                    <a:lstStyle/>
                    <a:p>
                      <a:pPr algn="ctr"/>
                      <a:r>
                        <a:rPr lang="en-US" sz="2000" dirty="0"/>
                        <a:t>Yes</a:t>
                      </a:r>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dirty="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lang="en-US" sz="2000" dirty="0"/>
                        <a:t>Partial</a:t>
                      </a:r>
                    </a:p>
                  </a:txBody>
                  <a:tcPr/>
                </a:tc>
                <a:extLst>
                  <a:ext uri="{0D108BD9-81ED-4DB2-BD59-A6C34878D82A}">
                    <a16:rowId xmlns:a16="http://schemas.microsoft.com/office/drawing/2014/main" val="3527063609"/>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HDP</a:t>
                      </a:r>
                    </a:p>
                  </a:txBody>
                  <a:tcPr/>
                </a:tc>
                <a:tc>
                  <a:txBody>
                    <a:bodyPr/>
                    <a:lstStyle/>
                    <a:p>
                      <a:pPr algn="ctr"/>
                      <a:r>
                        <a:rPr lang="en-US" sz="2000" dirty="0"/>
                        <a:t>Yes</a:t>
                      </a:r>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dirty="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lang="en-US" sz="2000" dirty="0"/>
                        <a:t>Yes</a:t>
                      </a:r>
                    </a:p>
                  </a:txBody>
                  <a:tcPr/>
                </a:tc>
                <a:extLst>
                  <a:ext uri="{0D108BD9-81ED-4DB2-BD59-A6C34878D82A}">
                    <a16:rowId xmlns:a16="http://schemas.microsoft.com/office/drawing/2014/main" val="3997207819"/>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err="1"/>
                        <a:t>DataBricks</a:t>
                      </a:r>
                      <a:endParaRPr lang="en-US"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dirty="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lang="en-US" sz="2000" dirty="0"/>
                        <a:t>Yes</a:t>
                      </a:r>
                    </a:p>
                  </a:txBody>
                  <a:tcPr/>
                </a:tc>
                <a:extLst>
                  <a:ext uri="{0D108BD9-81ED-4DB2-BD59-A6C34878D82A}">
                    <a16:rowId xmlns:a16="http://schemas.microsoft.com/office/drawing/2014/main" val="4117413926"/>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err="1"/>
                        <a:t>BlueData</a:t>
                      </a:r>
                      <a:endParaRPr lang="en-US" dirty="0"/>
                    </a:p>
                  </a:txBody>
                  <a:tcPr/>
                </a:tc>
                <a:tc>
                  <a:txBody>
                    <a:bodyPr/>
                    <a:lstStyle/>
                    <a:p>
                      <a:pPr algn="ctr"/>
                      <a:r>
                        <a:rPr lang="en-US" sz="2000" dirty="0"/>
                        <a:t>TBD</a:t>
                      </a:r>
                    </a:p>
                  </a:txBody>
                  <a:tcPr/>
                </a:tc>
                <a:tc>
                  <a:txBody>
                    <a:bodyPr/>
                    <a:lstStyle/>
                    <a:p>
                      <a:pPr algn="ctr"/>
                      <a:r>
                        <a:rPr lang="en-US" sz="2000" dirty="0"/>
                        <a:t>TBD</a:t>
                      </a:r>
                    </a:p>
                  </a:txBody>
                  <a:tcPr/>
                </a:tc>
                <a:tc>
                  <a:txBody>
                    <a:bodyPr/>
                    <a:lstStyle/>
                    <a:p>
                      <a:pPr algn="ctr"/>
                      <a:r>
                        <a:rPr lang="en-US" sz="2000" dirty="0"/>
                        <a:t>TBD</a:t>
                      </a:r>
                    </a:p>
                  </a:txBody>
                  <a:tcPr/>
                </a:tc>
                <a:tc>
                  <a:txBody>
                    <a:bodyPr/>
                    <a:lstStyle/>
                    <a:p>
                      <a:pPr algn="ctr"/>
                      <a:r>
                        <a:rPr lang="en-US" sz="2000" dirty="0"/>
                        <a:t>TBD</a:t>
                      </a:r>
                    </a:p>
                  </a:txBody>
                  <a:tcPr/>
                </a:tc>
                <a:tc>
                  <a:txBody>
                    <a:bodyPr/>
                    <a:lstStyle/>
                    <a:p>
                      <a:pPr algn="ctr"/>
                      <a:r>
                        <a:rPr lang="en-US" sz="2000" dirty="0"/>
                        <a:t>TBD</a:t>
                      </a:r>
                    </a:p>
                  </a:txBody>
                  <a:tcPr/>
                </a:tc>
                <a:extLst>
                  <a:ext uri="{0D108BD9-81ED-4DB2-BD59-A6C34878D82A}">
                    <a16:rowId xmlns:a16="http://schemas.microsoft.com/office/drawing/2014/main" val="3149849472"/>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RapidMiner</a:t>
                      </a:r>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lang="en-US" sz="2000" dirty="0"/>
                        <a:t>Partial</a:t>
                      </a:r>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extLst>
                  <a:ext uri="{0D108BD9-81ED-4DB2-BD59-A6C34878D82A}">
                    <a16:rowId xmlns:a16="http://schemas.microsoft.com/office/drawing/2014/main" val="3580197870"/>
                  </a:ext>
                </a:extLst>
              </a:tr>
              <a:tr h="370840">
                <a:tc>
                  <a:txBody>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lang="en-US" dirty="0"/>
                        <a:t>Custom (Docker)</a:t>
                      </a:r>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kumimoji="0" lang="en-US" sz="2000" b="0" i="0" u="none" strike="noStrike" kern="1200" cap="none" spc="0" normalizeH="0" baseline="0" noProof="0" dirty="0">
                          <a:ln>
                            <a:noFill/>
                          </a:ln>
                          <a:solidFill>
                            <a:srgbClr val="000000"/>
                          </a:solidFill>
                          <a:effectLst/>
                          <a:uLnTx/>
                          <a:uFillTx/>
                          <a:latin typeface="Gill Sans MT" panose="020B0502020104020203"/>
                          <a:ea typeface="+mn-ea"/>
                          <a:cs typeface="+mn-cs"/>
                        </a:rPr>
                        <a:t>Yes</a:t>
                      </a:r>
                      <a:endParaRPr lang="en-US" sz="2000" dirty="0"/>
                    </a:p>
                  </a:txBody>
                  <a:tcPr/>
                </a:tc>
                <a:tc>
                  <a:txBody>
                    <a:bodyPr/>
                    <a:lstStyle/>
                    <a:p>
                      <a:pPr algn="ctr"/>
                      <a:r>
                        <a:rPr lang="en-US" sz="2000" dirty="0"/>
                        <a:t>Yes</a:t>
                      </a:r>
                    </a:p>
                  </a:txBody>
                  <a:tcPr/>
                </a:tc>
                <a:tc>
                  <a:txBody>
                    <a:bodyPr/>
                    <a:lstStyle/>
                    <a:p>
                      <a:pPr algn="ctr"/>
                      <a:r>
                        <a:rPr kumimoji="0" lang="en-US" sz="2000" b="0" i="0" u="none" strike="noStrike" kern="1200" cap="none" spc="0" normalizeH="0" baseline="0" noProof="0" dirty="0">
                          <a:ln>
                            <a:noFill/>
                          </a:ln>
                          <a:solidFill>
                            <a:srgbClr val="000000"/>
                          </a:solidFill>
                          <a:effectLst/>
                          <a:uLnTx/>
                          <a:uFillTx/>
                          <a:latin typeface="Gill Sans MT" panose="020B0502020104020203"/>
                          <a:ea typeface="+mn-ea"/>
                          <a:cs typeface="+mn-cs"/>
                        </a:rPr>
                        <a:t>Yes</a:t>
                      </a:r>
                      <a:endParaRPr lang="en-US" sz="2000" dirty="0"/>
                    </a:p>
                  </a:txBody>
                  <a:tcPr/>
                </a:tc>
                <a:extLst>
                  <a:ext uri="{0D108BD9-81ED-4DB2-BD59-A6C34878D82A}">
                    <a16:rowId xmlns:a16="http://schemas.microsoft.com/office/drawing/2014/main" val="711449602"/>
                  </a:ext>
                </a:extLst>
              </a:tr>
            </a:tbl>
          </a:graphicData>
        </a:graphic>
      </p:graphicFrame>
      <p:sp>
        <p:nvSpPr>
          <p:cNvPr id="4" name="Slide Number Placeholder 3">
            <a:extLst>
              <a:ext uri="{FF2B5EF4-FFF2-40B4-BE49-F238E27FC236}">
                <a16:creationId xmlns:a16="http://schemas.microsoft.com/office/drawing/2014/main" id="{4A3B794A-6881-4087-8C8E-8A01B3591D69}"/>
              </a:ext>
            </a:extLst>
          </p:cNvPr>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Content Placeholder 2">
            <a:extLst>
              <a:ext uri="{FF2B5EF4-FFF2-40B4-BE49-F238E27FC236}">
                <a16:creationId xmlns:a16="http://schemas.microsoft.com/office/drawing/2014/main" id="{D53FA4FE-4E0E-4A0A-967B-F04567BF8F94}"/>
              </a:ext>
            </a:extLst>
          </p:cNvPr>
          <p:cNvSpPr txBox="1">
            <a:spLocks/>
          </p:cNvSpPr>
          <p:nvPr/>
        </p:nvSpPr>
        <p:spPr>
          <a:xfrm>
            <a:off x="572906" y="4382865"/>
            <a:ext cx="8036586" cy="2130552"/>
          </a:xfrm>
          <a:prstGeom prst="rect">
            <a:avLst/>
          </a:prstGeom>
        </p:spPr>
        <p:txBody>
          <a:bodyPr vert="horz" lIns="0" tIns="45720" rIns="0" bIns="45720" rtlCol="0">
            <a:normAutofit fontScale="92500" lnSpcReduction="10000"/>
          </a:bodyPr>
          <a:lstStyle>
            <a:lvl1pPr marL="68576" indent="-68576" algn="l" defTabSz="685749" rtl="0" eaLnBrk="1" latinLnBrk="0" hangingPunct="1">
              <a:lnSpc>
                <a:spcPct val="90000"/>
              </a:lnSpc>
              <a:spcBef>
                <a:spcPts val="0"/>
              </a:spcBef>
              <a:spcAft>
                <a:spcPts val="750"/>
              </a:spcAft>
              <a:buClr>
                <a:srgbClr val="00B0F0"/>
              </a:buClr>
              <a:buSzPct val="100000"/>
              <a:buFont typeface="Calibri" panose="020F0502020204030204" pitchFamily="34" charset="0"/>
              <a:buChar char=" "/>
              <a:defRPr sz="1500" kern="1200">
                <a:solidFill>
                  <a:schemeClr val="bg1"/>
                </a:solidFill>
                <a:latin typeface="+mn-lt"/>
                <a:ea typeface="Garamond" charset="0"/>
                <a:cs typeface="Garamond" charset="0"/>
              </a:defRPr>
            </a:lvl1pPr>
            <a:lvl2pPr marL="288015" indent="-137150" algn="l" defTabSz="685749" rtl="0" eaLnBrk="1" latinLnBrk="0" hangingPunct="1">
              <a:lnSpc>
                <a:spcPct val="90000"/>
              </a:lnSpc>
              <a:spcBef>
                <a:spcPts val="0"/>
              </a:spcBef>
              <a:spcAft>
                <a:spcPts val="750"/>
              </a:spcAft>
              <a:buClr>
                <a:srgbClr val="00B0F0"/>
              </a:buClr>
              <a:buFont typeface="Calibri" pitchFamily="34" charset="0"/>
              <a:buChar char="◦"/>
              <a:defRPr sz="1350" kern="1200">
                <a:solidFill>
                  <a:schemeClr val="bg1"/>
                </a:solidFill>
                <a:latin typeface="+mn-lt"/>
                <a:ea typeface="Garamond" charset="0"/>
                <a:cs typeface="Garamond" charset="0"/>
              </a:defRPr>
            </a:lvl2pPr>
            <a:lvl3pPr marL="425165"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3pPr>
            <a:lvl4pPr marL="562314"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4pPr>
            <a:lvl5pPr marL="699464" indent="-137150" algn="l" defTabSz="685749" rtl="0" eaLnBrk="1" latinLnBrk="0" hangingPunct="1">
              <a:lnSpc>
                <a:spcPct val="90000"/>
              </a:lnSpc>
              <a:spcBef>
                <a:spcPts val="0"/>
              </a:spcBef>
              <a:spcAft>
                <a:spcPts val="750"/>
              </a:spcAft>
              <a:buClr>
                <a:srgbClr val="00B0F0"/>
              </a:buClr>
              <a:buFont typeface="Calibri" pitchFamily="34" charset="0"/>
              <a:buChar char="◦"/>
              <a:defRPr sz="1050" kern="1200">
                <a:solidFill>
                  <a:schemeClr val="bg1"/>
                </a:solidFill>
                <a:latin typeface="+mn-lt"/>
                <a:ea typeface="Garamond" charset="0"/>
                <a:cs typeface="Garamond" charset="0"/>
              </a:defRPr>
            </a:lvl5pPr>
            <a:lvl6pPr marL="824939"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28"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1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06" indent="-171438" algn="l" defTabSz="685749"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lvl="1">
              <a:buClr>
                <a:schemeClr val="bg1"/>
              </a:buClr>
              <a:buFont typeface="Wingdings" panose="05000000000000000000" pitchFamily="2" charset="2"/>
              <a:buChar char="§"/>
            </a:pPr>
            <a:r>
              <a:rPr lang="en-US" sz="2000" dirty="0"/>
              <a:t>Azure Stack – leverages our on-</a:t>
            </a:r>
            <a:r>
              <a:rPr lang="en-US" sz="2000" dirty="0" err="1"/>
              <a:t>prem</a:t>
            </a:r>
            <a:r>
              <a:rPr lang="en-US" sz="2000" dirty="0"/>
              <a:t> hardware</a:t>
            </a:r>
          </a:p>
          <a:p>
            <a:pPr lvl="1">
              <a:buClr>
                <a:schemeClr val="bg1"/>
              </a:buClr>
              <a:buFont typeface="Wingdings" panose="05000000000000000000" pitchFamily="2" charset="2"/>
              <a:buChar char="§"/>
            </a:pPr>
            <a:r>
              <a:rPr lang="en-US" sz="2000" dirty="0"/>
              <a:t>HDP – large ecosystem of services, supported by HPC</a:t>
            </a:r>
          </a:p>
          <a:p>
            <a:pPr lvl="1">
              <a:buClr>
                <a:schemeClr val="bg1"/>
              </a:buClr>
              <a:buFont typeface="Wingdings" panose="05000000000000000000" pitchFamily="2" charset="2"/>
              <a:buChar char="§"/>
            </a:pPr>
            <a:r>
              <a:rPr lang="en-US" sz="2000" dirty="0" err="1"/>
              <a:t>DataBricks</a:t>
            </a:r>
            <a:r>
              <a:rPr lang="en-US" sz="2000" dirty="0"/>
              <a:t> – live collaboration in notebooks w/multiple users</a:t>
            </a:r>
          </a:p>
          <a:p>
            <a:pPr lvl="1">
              <a:buClr>
                <a:schemeClr val="bg1"/>
              </a:buClr>
              <a:buFont typeface="Wingdings" panose="05000000000000000000" pitchFamily="2" charset="2"/>
              <a:buChar char="§"/>
            </a:pPr>
            <a:r>
              <a:rPr lang="en-US" sz="2000" dirty="0" err="1"/>
              <a:t>BlueData</a:t>
            </a:r>
            <a:r>
              <a:rPr lang="en-US" sz="2000" dirty="0"/>
              <a:t> – containerized solution, supported by HPC</a:t>
            </a:r>
          </a:p>
          <a:p>
            <a:pPr lvl="1">
              <a:buClr>
                <a:schemeClr val="bg1"/>
              </a:buClr>
              <a:buFont typeface="Wingdings" panose="05000000000000000000" pitchFamily="2" charset="2"/>
              <a:buChar char="§"/>
            </a:pPr>
            <a:r>
              <a:rPr lang="en-US" sz="2000" dirty="0" err="1"/>
              <a:t>RapidMiner</a:t>
            </a:r>
            <a:r>
              <a:rPr lang="en-US" sz="2000" dirty="0"/>
              <a:t> – drag-and-drop authoring environment, deployed for one year</a:t>
            </a:r>
          </a:p>
          <a:p>
            <a:pPr lvl="1">
              <a:buClr>
                <a:schemeClr val="bg1"/>
              </a:buClr>
              <a:buFont typeface="Wingdings" panose="05000000000000000000" pitchFamily="2" charset="2"/>
              <a:buChar char="§"/>
            </a:pPr>
            <a:r>
              <a:rPr lang="en-US" sz="2000" dirty="0"/>
              <a:t>Custom (Docker) – full control, pick software we like</a:t>
            </a:r>
            <a:endParaRPr lang="en-US" dirty="0"/>
          </a:p>
        </p:txBody>
      </p:sp>
    </p:spTree>
    <p:extLst>
      <p:ext uri="{BB962C8B-B14F-4D97-AF65-F5344CB8AC3E}">
        <p14:creationId xmlns:p14="http://schemas.microsoft.com/office/powerpoint/2010/main" val="65079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E0AF87-877D-48A0-AD1B-8E4A669E837D}"/>
              </a:ext>
            </a:extLst>
          </p:cNvPr>
          <p:cNvSpPr>
            <a:spLocks noGrp="1"/>
          </p:cNvSpPr>
          <p:nvPr>
            <p:ph type="title"/>
          </p:nvPr>
        </p:nvSpPr>
        <p:spPr/>
        <p:txBody>
          <a:bodyPr/>
          <a:lstStyle/>
          <a:p>
            <a:r>
              <a:rPr lang="en-US" dirty="0"/>
              <a:t>Larry Arellano</a:t>
            </a:r>
          </a:p>
        </p:txBody>
      </p:sp>
      <p:sp>
        <p:nvSpPr>
          <p:cNvPr id="4" name="Slide Number Placeholder 3">
            <a:extLst>
              <a:ext uri="{FF2B5EF4-FFF2-40B4-BE49-F238E27FC236}">
                <a16:creationId xmlns:a16="http://schemas.microsoft.com/office/drawing/2014/main" id="{0E6C91A9-322F-4677-B497-93982E152925}"/>
              </a:ext>
            </a:extLst>
          </p:cNvPr>
          <p:cNvSpPr>
            <a:spLocks noGrp="1"/>
          </p:cNvSpPr>
          <p:nvPr>
            <p:ph type="sldNum" sz="quarter" idx="12"/>
          </p:nvPr>
        </p:nvSpPr>
        <p:spPr/>
        <p:txBody>
          <a:bodyPr/>
          <a:lstStyle/>
          <a:p>
            <a:fld id="{6113E31D-E2AB-40D1-8B51-AFA5AFEF393A}" type="slidenum">
              <a:rPr lang="en-US" smtClean="0"/>
              <a:t>2</a:t>
            </a:fld>
            <a:endParaRPr lang="en-US" dirty="0"/>
          </a:p>
        </p:txBody>
      </p:sp>
      <p:sp>
        <p:nvSpPr>
          <p:cNvPr id="5" name="Content Placeholder 2">
            <a:extLst>
              <a:ext uri="{FF2B5EF4-FFF2-40B4-BE49-F238E27FC236}">
                <a16:creationId xmlns:a16="http://schemas.microsoft.com/office/drawing/2014/main" id="{D97F3BBD-0217-40DB-945E-8524E756C58C}"/>
              </a:ext>
            </a:extLst>
          </p:cNvPr>
          <p:cNvSpPr txBox="1">
            <a:spLocks/>
          </p:cNvSpPr>
          <p:nvPr/>
        </p:nvSpPr>
        <p:spPr>
          <a:xfrm>
            <a:off x="4093336" y="1337507"/>
            <a:ext cx="2138420" cy="806882"/>
          </a:xfrm>
          <a:prstGeom prst="rect">
            <a:avLst/>
          </a:prstGeom>
        </p:spPr>
        <p:txBody>
          <a:bodyPr vert="horz" lIns="0" tIns="34290" rIns="0" bIns="34290" rtlCol="0">
            <a:normAutofit/>
          </a:bodyPr>
          <a:lstStyle>
            <a:lvl1pPr marL="91436" indent="-91436" algn="l" defTabSz="914354" rtl="0" eaLnBrk="1" latinLnBrk="0" hangingPunct="1">
              <a:lnSpc>
                <a:spcPct val="90000"/>
              </a:lnSpc>
              <a:spcBef>
                <a:spcPts val="0"/>
              </a:spcBef>
              <a:spcAft>
                <a:spcPts val="1000"/>
              </a:spcAft>
              <a:buClr>
                <a:srgbClr val="00B0F0"/>
              </a:buClr>
              <a:buSzPct val="100000"/>
              <a:buFont typeface="Calibri" panose="020F0502020204030204" pitchFamily="34" charset="0"/>
              <a:buChar char=" "/>
              <a:defRPr sz="2000" kern="1200">
                <a:solidFill>
                  <a:schemeClr val="bg1"/>
                </a:solidFill>
                <a:latin typeface="+mn-lt"/>
                <a:ea typeface="Garamond" charset="0"/>
                <a:cs typeface="Garamond" charset="0"/>
              </a:defRPr>
            </a:lvl1pPr>
            <a:lvl2pPr marL="384029" indent="-182870" algn="l" defTabSz="914354" rtl="0" eaLnBrk="1" latinLnBrk="0" hangingPunct="1">
              <a:lnSpc>
                <a:spcPct val="90000"/>
              </a:lnSpc>
              <a:spcBef>
                <a:spcPts val="0"/>
              </a:spcBef>
              <a:spcAft>
                <a:spcPts val="1000"/>
              </a:spcAft>
              <a:buClr>
                <a:srgbClr val="00B0F0"/>
              </a:buClr>
              <a:buFont typeface="Calibri" pitchFamily="34" charset="0"/>
              <a:buChar char="◦"/>
              <a:defRPr sz="1800" kern="1200">
                <a:solidFill>
                  <a:schemeClr val="bg1"/>
                </a:solidFill>
                <a:latin typeface="+mn-lt"/>
                <a:ea typeface="Garamond" charset="0"/>
                <a:cs typeface="Garamond" charset="0"/>
              </a:defRPr>
            </a:lvl2pPr>
            <a:lvl3pPr marL="566900"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3pPr>
            <a:lvl4pPr marL="749771"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4pPr>
            <a:lvl5pPr marL="932642" indent="-182870" algn="l" defTabSz="914354" rtl="0" eaLnBrk="1" latinLnBrk="0" hangingPunct="1">
              <a:lnSpc>
                <a:spcPct val="90000"/>
              </a:lnSpc>
              <a:spcBef>
                <a:spcPts val="0"/>
              </a:spcBef>
              <a:spcAft>
                <a:spcPts val="1000"/>
              </a:spcAft>
              <a:buClr>
                <a:srgbClr val="00B0F0"/>
              </a:buClr>
              <a:buFont typeface="Calibri" pitchFamily="34" charset="0"/>
              <a:buChar char="◦"/>
              <a:defRPr sz="1400" kern="1200">
                <a:solidFill>
                  <a:schemeClr val="bg1"/>
                </a:solidFill>
                <a:latin typeface="+mn-lt"/>
                <a:ea typeface="Garamond" charset="0"/>
                <a:cs typeface="Garamond" charset="0"/>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500" dirty="0"/>
              <a:t>Larry Arellano</a:t>
            </a:r>
          </a:p>
          <a:p>
            <a:r>
              <a:rPr lang="en-US" sz="1500" dirty="0">
                <a:hlinkClick r:id="rId2"/>
              </a:rPr>
              <a:t>lrarell@sandia.gov</a:t>
            </a:r>
            <a:endParaRPr lang="en-US" sz="1500" dirty="0"/>
          </a:p>
          <a:p>
            <a:endParaRPr lang="en-US" sz="1500" dirty="0"/>
          </a:p>
        </p:txBody>
      </p:sp>
      <p:sp>
        <p:nvSpPr>
          <p:cNvPr id="2" name="TextBox 1">
            <a:extLst>
              <a:ext uri="{FF2B5EF4-FFF2-40B4-BE49-F238E27FC236}">
                <a16:creationId xmlns:a16="http://schemas.microsoft.com/office/drawing/2014/main" id="{9AC81B0B-0088-4400-AAB1-039D7AB28B0C}"/>
              </a:ext>
            </a:extLst>
          </p:cNvPr>
          <p:cNvSpPr txBox="1"/>
          <p:nvPr/>
        </p:nvSpPr>
        <p:spPr>
          <a:xfrm>
            <a:off x="4087907" y="2566471"/>
            <a:ext cx="3619180" cy="1938992"/>
          </a:xfrm>
          <a:prstGeom prst="rect">
            <a:avLst/>
          </a:prstGeom>
          <a:noFill/>
        </p:spPr>
        <p:txBody>
          <a:bodyPr wrap="square" rtlCol="0">
            <a:spAutoFit/>
          </a:bodyPr>
          <a:lstStyle/>
          <a:p>
            <a:r>
              <a:rPr lang="en-US" sz="2000" dirty="0">
                <a:solidFill>
                  <a:schemeClr val="bg1"/>
                </a:solidFill>
              </a:rPr>
              <a:t>My IT career was launched over 37 years ago.  Today, I would call myself part architect, evangelist, and pioneer for realizing and productionizing Data Sciences at Sandia.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03" y="1337507"/>
            <a:ext cx="2096834" cy="2096834"/>
          </a:xfrm>
          <a:prstGeom prst="rect">
            <a:avLst/>
          </a:prstGeom>
        </p:spPr>
      </p:pic>
    </p:spTree>
    <p:extLst>
      <p:ext uri="{BB962C8B-B14F-4D97-AF65-F5344CB8AC3E}">
        <p14:creationId xmlns:p14="http://schemas.microsoft.com/office/powerpoint/2010/main" val="405375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Next Steps</a:t>
            </a:r>
          </a:p>
        </p:txBody>
      </p:sp>
      <p:sp>
        <p:nvSpPr>
          <p:cNvPr id="3" name="Content Placeholder 2"/>
          <p:cNvSpPr>
            <a:spLocks noGrp="1"/>
          </p:cNvSpPr>
          <p:nvPr>
            <p:ph idx="1"/>
          </p:nvPr>
        </p:nvSpPr>
        <p:spPr/>
        <p:txBody>
          <a:bodyPr>
            <a:normAutofit/>
          </a:bodyPr>
          <a:lstStyle/>
          <a:p>
            <a:pPr lvl="1">
              <a:buClr>
                <a:schemeClr val="bg1"/>
              </a:buClr>
              <a:buFont typeface="Wingdings" panose="05000000000000000000" pitchFamily="2" charset="2"/>
              <a:buChar char="§"/>
            </a:pPr>
            <a:r>
              <a:rPr lang="en-US" sz="2400" dirty="0"/>
              <a:t>By end of FY19</a:t>
            </a:r>
          </a:p>
          <a:p>
            <a:pPr lvl="2">
              <a:buClr>
                <a:schemeClr val="bg1"/>
              </a:buClr>
              <a:buFont typeface="Wingdings" panose="05000000000000000000" pitchFamily="2" charset="2"/>
              <a:buChar char="§"/>
            </a:pPr>
            <a:r>
              <a:rPr lang="en-US" sz="2000" dirty="0"/>
              <a:t>Deploy prototype of Model Marketplace using existing tools (Microsoft Machine Learning Server, CKAN, etc.)</a:t>
            </a:r>
          </a:p>
          <a:p>
            <a:pPr lvl="2">
              <a:buClr>
                <a:schemeClr val="bg1"/>
              </a:buClr>
              <a:buFont typeface="Wingdings" panose="05000000000000000000" pitchFamily="2" charset="2"/>
              <a:buChar char="§"/>
            </a:pPr>
            <a:endParaRPr lang="en-US" sz="2000" dirty="0"/>
          </a:p>
          <a:p>
            <a:pPr lvl="1">
              <a:buClr>
                <a:schemeClr val="bg1"/>
              </a:buClr>
              <a:buFont typeface="Wingdings" panose="05000000000000000000" pitchFamily="2" charset="2"/>
              <a:buChar char="§"/>
            </a:pPr>
            <a:r>
              <a:rPr lang="en-US" sz="2400" dirty="0"/>
              <a:t>By end of FY20</a:t>
            </a:r>
          </a:p>
          <a:p>
            <a:pPr lvl="2">
              <a:buClr>
                <a:schemeClr val="bg1"/>
              </a:buClr>
              <a:buFont typeface="Wingdings" panose="05000000000000000000" pitchFamily="2" charset="2"/>
              <a:buChar char="§"/>
            </a:pPr>
            <a:r>
              <a:rPr lang="en-US" sz="2000" dirty="0"/>
              <a:t>Select and deploy additional tooling and infrastructure</a:t>
            </a:r>
          </a:p>
          <a:p>
            <a:pPr lvl="2">
              <a:buClr>
                <a:schemeClr val="bg1"/>
              </a:buClr>
              <a:buFont typeface="Wingdings" panose="05000000000000000000" pitchFamily="2" charset="2"/>
              <a:buChar char="§"/>
            </a:pPr>
            <a:r>
              <a:rPr lang="en-US" sz="2000" dirty="0"/>
              <a:t>Re-deploy a more robust Model Marketplace using new tooling and infrastructure</a:t>
            </a:r>
          </a:p>
          <a:p>
            <a:pPr lvl="2">
              <a:buClr>
                <a:schemeClr val="bg1"/>
              </a:buClr>
              <a:buFont typeface="Wingdings" panose="05000000000000000000" pitchFamily="2" charset="2"/>
              <a:buChar char="§"/>
            </a:pPr>
            <a:r>
              <a:rPr lang="en-US" sz="2000" dirty="0"/>
              <a:t>Deploy team collaboration environment to support the Data Science community across Sandia</a:t>
            </a:r>
          </a:p>
          <a:p>
            <a:pPr lvl="1">
              <a:buClr>
                <a:schemeClr val="bg1"/>
              </a:buClr>
              <a:buFont typeface="Wingdings" panose="05000000000000000000" pitchFamily="2" charset="2"/>
              <a:buChar char="§"/>
            </a:pPr>
            <a:endParaRPr lang="en-US" sz="2400" dirty="0"/>
          </a:p>
          <a:p>
            <a:pPr lvl="1">
              <a:buClr>
                <a:schemeClr val="bg1"/>
              </a:buClr>
              <a:buFont typeface="Wingdings" panose="05000000000000000000" pitchFamily="2" charset="2"/>
              <a:buChar char="§"/>
            </a:pPr>
            <a:endParaRPr lang="en-US" sz="2400"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224162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59F6-E7AA-411D-9BC2-3475A4C53019}"/>
              </a:ext>
            </a:extLst>
          </p:cNvPr>
          <p:cNvSpPr>
            <a:spLocks noGrp="1"/>
          </p:cNvSpPr>
          <p:nvPr>
            <p:ph type="title"/>
          </p:nvPr>
        </p:nvSpPr>
        <p:spPr/>
        <p:txBody>
          <a:bodyPr/>
          <a:lstStyle/>
          <a:p>
            <a:r>
              <a:rPr lang="en-US" dirty="0"/>
              <a:t>Questions to Ask</a:t>
            </a:r>
          </a:p>
        </p:txBody>
      </p:sp>
      <p:sp>
        <p:nvSpPr>
          <p:cNvPr id="3" name="Content Placeholder 2">
            <a:extLst>
              <a:ext uri="{FF2B5EF4-FFF2-40B4-BE49-F238E27FC236}">
                <a16:creationId xmlns:a16="http://schemas.microsoft.com/office/drawing/2014/main" id="{B64EA423-90FE-45D0-BDCF-633737B72460}"/>
              </a:ext>
            </a:extLst>
          </p:cNvPr>
          <p:cNvSpPr>
            <a:spLocks noGrp="1"/>
          </p:cNvSpPr>
          <p:nvPr>
            <p:ph idx="1"/>
          </p:nvPr>
        </p:nvSpPr>
        <p:spPr/>
        <p:txBody>
          <a:bodyPr>
            <a:normAutofit/>
          </a:bodyPr>
          <a:lstStyle/>
          <a:p>
            <a:pPr lvl="1">
              <a:buClr>
                <a:schemeClr val="bg1"/>
              </a:buClr>
              <a:buFont typeface="Wingdings" panose="05000000000000000000" pitchFamily="2" charset="2"/>
              <a:buChar char="§"/>
            </a:pPr>
            <a:r>
              <a:rPr lang="en-US" sz="2000" dirty="0"/>
              <a:t>How can you create a multi-disciplinary team that balances research, software engineering best practices, performance, </a:t>
            </a:r>
            <a:r>
              <a:rPr lang="en-US" sz="2000" dirty="0" err="1"/>
              <a:t>productionization</a:t>
            </a:r>
            <a:r>
              <a:rPr lang="en-US" sz="2000" dirty="0"/>
              <a:t>, and more?</a:t>
            </a:r>
          </a:p>
          <a:p>
            <a:pPr lvl="1">
              <a:buClr>
                <a:schemeClr val="bg1"/>
              </a:buClr>
              <a:buFont typeface="Wingdings" panose="05000000000000000000" pitchFamily="2" charset="2"/>
              <a:buChar char="§"/>
            </a:pPr>
            <a:r>
              <a:rPr lang="en-US" sz="2000" dirty="0"/>
              <a:t>Operations &amp; Maintenance (O&amp;M), who will “own” and manage these systems?</a:t>
            </a:r>
          </a:p>
          <a:p>
            <a:pPr lvl="1">
              <a:buClr>
                <a:schemeClr val="bg1"/>
              </a:buClr>
              <a:buFont typeface="Wingdings" panose="05000000000000000000" pitchFamily="2" charset="2"/>
              <a:buChar char="§"/>
            </a:pPr>
            <a:r>
              <a:rPr lang="en-US" sz="2000" dirty="0"/>
              <a:t>How will you structure your team?</a:t>
            </a:r>
          </a:p>
          <a:p>
            <a:pPr lvl="1">
              <a:buClr>
                <a:schemeClr val="bg1"/>
              </a:buClr>
              <a:buFont typeface="Wingdings" panose="05000000000000000000" pitchFamily="2" charset="2"/>
              <a:buChar char="§"/>
            </a:pPr>
            <a:r>
              <a:rPr lang="en-US" sz="2000" dirty="0"/>
              <a:t>How will you delineate roles and responsibilities?</a:t>
            </a:r>
          </a:p>
          <a:p>
            <a:pPr lvl="1">
              <a:buClr>
                <a:schemeClr val="bg1"/>
              </a:buClr>
              <a:buFont typeface="Wingdings" panose="05000000000000000000" pitchFamily="2" charset="2"/>
              <a:buChar char="§"/>
            </a:pPr>
            <a:r>
              <a:rPr lang="en-US" sz="2000" dirty="0"/>
              <a:t>How will these new tools and systems come online?  What impact will it have to your existing systems?</a:t>
            </a:r>
          </a:p>
          <a:p>
            <a:pPr lvl="1">
              <a:buClr>
                <a:schemeClr val="bg1"/>
              </a:buClr>
              <a:buFont typeface="Wingdings" panose="05000000000000000000" pitchFamily="2" charset="2"/>
              <a:buChar char="§"/>
            </a:pPr>
            <a:r>
              <a:rPr lang="en-US" sz="2000" dirty="0"/>
              <a:t>How will you communicate your systems capabilities?</a:t>
            </a:r>
          </a:p>
          <a:p>
            <a:pPr lvl="2">
              <a:buClr>
                <a:schemeClr val="bg1"/>
              </a:buClr>
              <a:buFont typeface="Wingdings" panose="05000000000000000000" pitchFamily="2" charset="2"/>
              <a:buChar char="§"/>
            </a:pPr>
            <a:r>
              <a:rPr lang="en-US" sz="1700" dirty="0"/>
              <a:t>Data Sciences – Community of Practice (</a:t>
            </a:r>
            <a:r>
              <a:rPr lang="en-US" sz="1700" dirty="0" err="1"/>
              <a:t>CoP</a:t>
            </a:r>
            <a:r>
              <a:rPr lang="en-US" sz="1700" dirty="0"/>
              <a:t>)</a:t>
            </a:r>
          </a:p>
          <a:p>
            <a:pPr lvl="2">
              <a:buClr>
                <a:schemeClr val="bg1"/>
              </a:buClr>
              <a:buFont typeface="Wingdings" panose="05000000000000000000" pitchFamily="2" charset="2"/>
              <a:buChar char="§"/>
            </a:pPr>
            <a:endParaRPr lang="en-US" sz="1700" dirty="0"/>
          </a:p>
          <a:p>
            <a:pPr lvl="1">
              <a:buClr>
                <a:schemeClr val="bg1"/>
              </a:buClr>
              <a:buFont typeface="Wingdings" panose="05000000000000000000" pitchFamily="2" charset="2"/>
              <a:buChar char="§"/>
            </a:pPr>
            <a:endParaRPr lang="en-US" sz="2000" dirty="0"/>
          </a:p>
          <a:p>
            <a:pPr lvl="1">
              <a:buClr>
                <a:schemeClr val="bg1"/>
              </a:buClr>
              <a:buFont typeface="Wingdings" panose="05000000000000000000" pitchFamily="2" charset="2"/>
              <a:buChar char="§"/>
            </a:pPr>
            <a:endParaRPr lang="en-US" sz="1800" dirty="0"/>
          </a:p>
          <a:p>
            <a:endParaRPr lang="en-US" sz="2000" dirty="0"/>
          </a:p>
        </p:txBody>
      </p:sp>
      <p:sp>
        <p:nvSpPr>
          <p:cNvPr id="4" name="Slide Number Placeholder 3">
            <a:extLst>
              <a:ext uri="{FF2B5EF4-FFF2-40B4-BE49-F238E27FC236}">
                <a16:creationId xmlns:a16="http://schemas.microsoft.com/office/drawing/2014/main" id="{EFA828C4-043C-4137-BE47-E37C03059F01}"/>
              </a:ext>
            </a:extLst>
          </p:cNvPr>
          <p:cNvSpPr>
            <a:spLocks noGrp="1"/>
          </p:cNvSpPr>
          <p:nvPr>
            <p:ph type="sldNum" sz="quarter" idx="12"/>
          </p:nvPr>
        </p:nvSpPr>
        <p:spPr/>
        <p:txBody>
          <a:bodyPr/>
          <a:lstStyle/>
          <a:p>
            <a:fld id="{6113E31D-E2AB-40D1-8B51-AFA5AFEF393A}" type="slidenum">
              <a:rPr lang="en-US" smtClean="0"/>
              <a:t>21</a:t>
            </a:fld>
            <a:endParaRPr lang="en-US" dirty="0"/>
          </a:p>
        </p:txBody>
      </p:sp>
    </p:spTree>
    <p:extLst>
      <p:ext uri="{BB962C8B-B14F-4D97-AF65-F5344CB8AC3E}">
        <p14:creationId xmlns:p14="http://schemas.microsoft.com/office/powerpoint/2010/main" val="23214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E935-5B80-4DB0-808F-F3AE61A7A587}"/>
              </a:ext>
            </a:extLst>
          </p:cNvPr>
          <p:cNvSpPr>
            <a:spLocks noGrp="1"/>
          </p:cNvSpPr>
          <p:nvPr>
            <p:ph type="title"/>
          </p:nvPr>
        </p:nvSpPr>
        <p:spPr/>
        <p:txBody>
          <a:bodyPr/>
          <a:lstStyle/>
          <a:p>
            <a:r>
              <a:rPr lang="en-US" dirty="0"/>
              <a:t>Challenges You Might Face or Things to Consider</a:t>
            </a:r>
          </a:p>
        </p:txBody>
      </p:sp>
      <p:sp>
        <p:nvSpPr>
          <p:cNvPr id="3" name="Content Placeholder 2">
            <a:extLst>
              <a:ext uri="{FF2B5EF4-FFF2-40B4-BE49-F238E27FC236}">
                <a16:creationId xmlns:a16="http://schemas.microsoft.com/office/drawing/2014/main" id="{8505735A-DE13-4074-B70D-4FF2D99BDA18}"/>
              </a:ext>
            </a:extLst>
          </p:cNvPr>
          <p:cNvSpPr>
            <a:spLocks noGrp="1"/>
          </p:cNvSpPr>
          <p:nvPr>
            <p:ph idx="1"/>
          </p:nvPr>
        </p:nvSpPr>
        <p:spPr/>
        <p:txBody>
          <a:bodyPr>
            <a:normAutofit/>
          </a:bodyPr>
          <a:lstStyle/>
          <a:p>
            <a:pPr lvl="1">
              <a:buClr>
                <a:schemeClr val="bg1"/>
              </a:buClr>
              <a:buFont typeface="Wingdings" panose="05000000000000000000" pitchFamily="2" charset="2"/>
              <a:buChar char="§"/>
            </a:pPr>
            <a:r>
              <a:rPr lang="en-US" sz="2000" dirty="0"/>
              <a:t>Data “silo-</a:t>
            </a:r>
            <a:r>
              <a:rPr lang="en-US" sz="2000" dirty="0" err="1"/>
              <a:t>ing</a:t>
            </a:r>
            <a:r>
              <a:rPr lang="en-US" sz="2000" dirty="0"/>
              <a:t>” and “ownership”</a:t>
            </a:r>
          </a:p>
          <a:p>
            <a:pPr lvl="1">
              <a:buClr>
                <a:schemeClr val="bg1"/>
              </a:buClr>
              <a:buFont typeface="Wingdings" panose="05000000000000000000" pitchFamily="2" charset="2"/>
              <a:buChar char="§"/>
            </a:pPr>
            <a:r>
              <a:rPr lang="en-US" sz="2000" dirty="0"/>
              <a:t>Do you have a Data Sciences champion?  Do you have a Chief Data Officer?  Do you need one?</a:t>
            </a:r>
          </a:p>
          <a:p>
            <a:pPr lvl="1">
              <a:buClr>
                <a:schemeClr val="bg1"/>
              </a:buClr>
              <a:buFont typeface="Wingdings" panose="05000000000000000000" pitchFamily="2" charset="2"/>
              <a:buChar char="§"/>
            </a:pPr>
            <a:r>
              <a:rPr lang="en-US" sz="2000" dirty="0"/>
              <a:t>Do you have a data catalog? Do Data Scientists get raw or transformed data?</a:t>
            </a:r>
          </a:p>
          <a:p>
            <a:pPr lvl="1">
              <a:buClr>
                <a:schemeClr val="bg1"/>
              </a:buClr>
              <a:buFont typeface="Wingdings" panose="05000000000000000000" pitchFamily="2" charset="2"/>
              <a:buChar char="§"/>
            </a:pPr>
            <a:r>
              <a:rPr lang="en-US" sz="2000" dirty="0"/>
              <a:t>Do you have an organizational structure that promotes common data goals?</a:t>
            </a:r>
          </a:p>
          <a:p>
            <a:pPr lvl="1">
              <a:buClr>
                <a:schemeClr val="bg1"/>
              </a:buClr>
              <a:buFont typeface="Wingdings" panose="05000000000000000000" pitchFamily="2" charset="2"/>
              <a:buChar char="§"/>
            </a:pPr>
            <a:r>
              <a:rPr lang="en-US" sz="2000" dirty="0"/>
              <a:t>Do you have an Enterprise Architectures? (data management, data governance, analytics, cloud, etc.)</a:t>
            </a:r>
          </a:p>
          <a:p>
            <a:pPr lvl="1">
              <a:buClr>
                <a:schemeClr val="bg1"/>
              </a:buClr>
              <a:buFont typeface="Wingdings" panose="05000000000000000000" pitchFamily="2" charset="2"/>
              <a:buChar char="§"/>
            </a:pPr>
            <a:r>
              <a:rPr lang="en-US" sz="2000" dirty="0"/>
              <a:t>What is your Data Science maturity level? (data used in decision-making process)</a:t>
            </a:r>
          </a:p>
        </p:txBody>
      </p:sp>
      <p:sp>
        <p:nvSpPr>
          <p:cNvPr id="4" name="Slide Number Placeholder 3">
            <a:extLst>
              <a:ext uri="{FF2B5EF4-FFF2-40B4-BE49-F238E27FC236}">
                <a16:creationId xmlns:a16="http://schemas.microsoft.com/office/drawing/2014/main" id="{22AEE98B-BC3D-4A68-9449-409BB0FBAF92}"/>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278965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113E31D-E2AB-40D1-8B51-AFA5AFEF393A}" type="slidenum">
              <a:rPr lang="en-US" smtClean="0"/>
              <a:t>23</a:t>
            </a:fld>
            <a:endParaRPr lang="en-US" dirty="0"/>
          </a:p>
        </p:txBody>
      </p:sp>
      <p:sp>
        <p:nvSpPr>
          <p:cNvPr id="5" name="TextBox 4"/>
          <p:cNvSpPr txBox="1"/>
          <p:nvPr/>
        </p:nvSpPr>
        <p:spPr>
          <a:xfrm>
            <a:off x="2587752" y="3310128"/>
            <a:ext cx="3307316" cy="923330"/>
          </a:xfrm>
          <a:prstGeom prst="rect">
            <a:avLst/>
          </a:prstGeom>
          <a:noFill/>
        </p:spPr>
        <p:txBody>
          <a:bodyPr wrap="none" rtlCol="0">
            <a:spAutoFit/>
          </a:bodyPr>
          <a:lstStyle/>
          <a:p>
            <a:r>
              <a:rPr lang="en-US" sz="5400" dirty="0">
                <a:solidFill>
                  <a:schemeClr val="bg1"/>
                </a:solidFill>
              </a:rPr>
              <a:t>Questions?</a:t>
            </a:r>
          </a:p>
        </p:txBody>
      </p:sp>
    </p:spTree>
    <p:extLst>
      <p:ext uri="{BB962C8B-B14F-4D97-AF65-F5344CB8AC3E}">
        <p14:creationId xmlns:p14="http://schemas.microsoft.com/office/powerpoint/2010/main" val="262301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56C3-0AEA-43B0-846A-EB9511858857}"/>
              </a:ext>
            </a:extLst>
          </p:cNvPr>
          <p:cNvSpPr>
            <a:spLocks noGrp="1"/>
          </p:cNvSpPr>
          <p:nvPr>
            <p:ph type="title"/>
          </p:nvPr>
        </p:nvSpPr>
        <p:spPr/>
        <p:txBody>
          <a:bodyPr/>
          <a:lstStyle/>
          <a:p>
            <a:r>
              <a:rPr lang="en-US" dirty="0"/>
              <a:t>Roadmap – Our Data Sciences Journey</a:t>
            </a:r>
          </a:p>
        </p:txBody>
      </p:sp>
      <p:sp>
        <p:nvSpPr>
          <p:cNvPr id="3" name="Content Placeholder 2">
            <a:extLst>
              <a:ext uri="{FF2B5EF4-FFF2-40B4-BE49-F238E27FC236}">
                <a16:creationId xmlns:a16="http://schemas.microsoft.com/office/drawing/2014/main" id="{686495DD-763D-46FE-9012-F4A096B19669}"/>
              </a:ext>
            </a:extLst>
          </p:cNvPr>
          <p:cNvSpPr>
            <a:spLocks noGrp="1"/>
          </p:cNvSpPr>
          <p:nvPr>
            <p:ph idx="1"/>
          </p:nvPr>
        </p:nvSpPr>
        <p:spPr>
          <a:xfrm>
            <a:off x="540485" y="1221762"/>
            <a:ext cx="7665051" cy="4888896"/>
          </a:xfrm>
        </p:spPr>
        <p:txBody>
          <a:bodyPr>
            <a:normAutofit/>
          </a:bodyPr>
          <a:lstStyle/>
          <a:p>
            <a:pPr marL="0" indent="-68574">
              <a:buClr>
                <a:schemeClr val="bg1"/>
              </a:buClr>
              <a:buNone/>
            </a:pPr>
            <a:r>
              <a:rPr lang="en-US" sz="1800" dirty="0"/>
              <a:t>May 2015 - Sandia established a Data Sciences Department within the CIO’s Organization</a:t>
            </a:r>
          </a:p>
          <a:p>
            <a:pPr lvl="1">
              <a:buClr>
                <a:schemeClr val="bg1"/>
              </a:buClr>
              <a:buFont typeface="Wingdings" panose="05000000000000000000" pitchFamily="2" charset="2"/>
              <a:buChar char="§"/>
            </a:pPr>
            <a:r>
              <a:rPr lang="en-US" sz="1600" dirty="0"/>
              <a:t>Help institutionalize Data Sciences with the goal of better utilizing one of our most precious resources – “Our Data”</a:t>
            </a:r>
          </a:p>
          <a:p>
            <a:pPr lvl="1">
              <a:buClr>
                <a:schemeClr val="bg1"/>
              </a:buClr>
              <a:buFont typeface="Wingdings" panose="05000000000000000000" pitchFamily="2" charset="2"/>
              <a:buChar char="§"/>
            </a:pPr>
            <a:r>
              <a:rPr lang="en-US" sz="1600" dirty="0"/>
              <a:t> We had top level executive support who asked that we implement “game changing” technologies.  This was the birth of our Infrastructure.</a:t>
            </a:r>
          </a:p>
          <a:p>
            <a:pPr marL="150866" lvl="1" indent="0">
              <a:buClr>
                <a:schemeClr val="bg1"/>
              </a:buClr>
              <a:buNone/>
            </a:pPr>
            <a:r>
              <a:rPr lang="en-US" sz="1600" dirty="0"/>
              <a:t> </a:t>
            </a:r>
          </a:p>
          <a:p>
            <a:pPr marL="0" indent="-68574">
              <a:buClr>
                <a:schemeClr val="bg1"/>
              </a:buClr>
              <a:buNone/>
            </a:pPr>
            <a:r>
              <a:rPr lang="en-US" sz="1800" dirty="0"/>
              <a:t>Developed the concept of Vetted/Raw/Integrated Datasets, Data Catalog, Integrated Visualizations and Analytic Applications which we bundled into an application named ASK (Analytics for Sandia Knowledge)</a:t>
            </a:r>
          </a:p>
          <a:p>
            <a:pPr lvl="2">
              <a:buClr>
                <a:schemeClr val="bg1"/>
              </a:buClr>
              <a:buFont typeface="Wingdings" panose="05000000000000000000" pitchFamily="2" charset="2"/>
              <a:buChar char="§"/>
            </a:pPr>
            <a:r>
              <a:rPr lang="en-US" sz="1600" dirty="0"/>
              <a:t>Data Central (serviced by a Data Virtualization engine)</a:t>
            </a:r>
          </a:p>
          <a:p>
            <a:pPr lvl="2">
              <a:buClr>
                <a:schemeClr val="bg1"/>
              </a:buClr>
              <a:buFont typeface="Wingdings" panose="05000000000000000000" pitchFamily="2" charset="2"/>
              <a:buChar char="§"/>
            </a:pPr>
            <a:r>
              <a:rPr lang="en-US" sz="1600" dirty="0"/>
              <a:t>Expertise Finder</a:t>
            </a:r>
          </a:p>
          <a:p>
            <a:pPr lvl="2">
              <a:buClr>
                <a:schemeClr val="bg1"/>
              </a:buClr>
              <a:buFont typeface="Wingdings" panose="05000000000000000000" pitchFamily="2" charset="2"/>
              <a:buChar char="§"/>
            </a:pPr>
            <a:r>
              <a:rPr lang="en-US" sz="1600" dirty="0"/>
              <a:t>Coauthor Network</a:t>
            </a:r>
          </a:p>
          <a:p>
            <a:pPr lvl="2">
              <a:buClr>
                <a:schemeClr val="bg1"/>
              </a:buClr>
              <a:buFont typeface="Wingdings" panose="05000000000000000000" pitchFamily="2" charset="2"/>
              <a:buChar char="§"/>
            </a:pPr>
            <a:r>
              <a:rPr lang="en-US" sz="1600" dirty="0"/>
              <a:t>Visualizations</a:t>
            </a:r>
          </a:p>
          <a:p>
            <a:pPr lvl="3">
              <a:buClr>
                <a:schemeClr val="bg1"/>
              </a:buClr>
              <a:buFont typeface="Wingdings" panose="05000000000000000000" pitchFamily="2" charset="2"/>
              <a:buChar char="§"/>
            </a:pPr>
            <a:r>
              <a:rPr lang="en-US" sz="1600" dirty="0"/>
              <a:t>Tableau Desktop and Tableau Server</a:t>
            </a:r>
          </a:p>
          <a:p>
            <a:pPr lvl="3">
              <a:buClr>
                <a:schemeClr val="bg1"/>
              </a:buClr>
              <a:buFont typeface="Wingdings" panose="05000000000000000000" pitchFamily="2" charset="2"/>
              <a:buChar char="§"/>
            </a:pPr>
            <a:r>
              <a:rPr lang="en-US" sz="1600" dirty="0"/>
              <a:t>Grown to multiple sites servicing multiple customers</a:t>
            </a:r>
          </a:p>
        </p:txBody>
      </p:sp>
      <p:sp>
        <p:nvSpPr>
          <p:cNvPr id="4" name="Slide Number Placeholder 3">
            <a:extLst>
              <a:ext uri="{FF2B5EF4-FFF2-40B4-BE49-F238E27FC236}">
                <a16:creationId xmlns:a16="http://schemas.microsoft.com/office/drawing/2014/main" id="{6406F58C-A0C7-4992-AE5D-4FD909F8892F}"/>
              </a:ext>
            </a:extLst>
          </p:cNvPr>
          <p:cNvSpPr>
            <a:spLocks noGrp="1"/>
          </p:cNvSpPr>
          <p:nvPr>
            <p:ph type="sldNum" sz="quarter" idx="12"/>
          </p:nvPr>
        </p:nvSpPr>
        <p:spPr/>
        <p:txBody>
          <a:bodyPr/>
          <a:lstStyle/>
          <a:p>
            <a:fld id="{6113E31D-E2AB-40D1-8B51-AFA5AFEF393A}" type="slidenum">
              <a:rPr lang="en-US" smtClean="0"/>
              <a:t>3</a:t>
            </a:fld>
            <a:endParaRPr lang="en-US" dirty="0"/>
          </a:p>
        </p:txBody>
      </p:sp>
    </p:spTree>
    <p:extLst>
      <p:ext uri="{BB962C8B-B14F-4D97-AF65-F5344CB8AC3E}">
        <p14:creationId xmlns:p14="http://schemas.microsoft.com/office/powerpoint/2010/main" val="11266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76A7-D71C-4301-8EB8-8B7FF24C93E9}"/>
              </a:ext>
            </a:extLst>
          </p:cNvPr>
          <p:cNvSpPr>
            <a:spLocks noGrp="1"/>
          </p:cNvSpPr>
          <p:nvPr>
            <p:ph type="title"/>
          </p:nvPr>
        </p:nvSpPr>
        <p:spPr/>
        <p:txBody>
          <a:bodyPr/>
          <a:lstStyle/>
          <a:p>
            <a:r>
              <a:rPr lang="en-US" dirty="0"/>
              <a:t>Journey Continues</a:t>
            </a:r>
          </a:p>
        </p:txBody>
      </p:sp>
      <p:sp>
        <p:nvSpPr>
          <p:cNvPr id="3" name="Content Placeholder 2">
            <a:extLst>
              <a:ext uri="{FF2B5EF4-FFF2-40B4-BE49-F238E27FC236}">
                <a16:creationId xmlns:a16="http://schemas.microsoft.com/office/drawing/2014/main" id="{A714A122-3CAE-40D0-986B-4C1DEC3804AD}"/>
              </a:ext>
            </a:extLst>
          </p:cNvPr>
          <p:cNvSpPr>
            <a:spLocks noGrp="1"/>
          </p:cNvSpPr>
          <p:nvPr>
            <p:ph idx="1"/>
          </p:nvPr>
        </p:nvSpPr>
        <p:spPr/>
        <p:txBody>
          <a:bodyPr>
            <a:normAutofit/>
          </a:bodyPr>
          <a:lstStyle/>
          <a:p>
            <a:pPr marL="0" indent="0">
              <a:buNone/>
            </a:pPr>
            <a:r>
              <a:rPr lang="en-US" sz="2000" dirty="0"/>
              <a:t>In 2017, we began to focus on building a team with a different vision that was centered around the following:</a:t>
            </a:r>
          </a:p>
          <a:p>
            <a:pPr lvl="1">
              <a:buClr>
                <a:schemeClr val="bg1"/>
              </a:buClr>
              <a:buFont typeface="Wingdings" panose="05000000000000000000" pitchFamily="2" charset="2"/>
              <a:buChar char="§"/>
            </a:pPr>
            <a:r>
              <a:rPr lang="en-US" sz="1800" dirty="0"/>
              <a:t>Data Engineering</a:t>
            </a:r>
          </a:p>
          <a:p>
            <a:pPr lvl="1">
              <a:buClr>
                <a:schemeClr val="bg1"/>
              </a:buClr>
              <a:buFont typeface="Wingdings" panose="05000000000000000000" pitchFamily="2" charset="2"/>
              <a:buChar char="§"/>
            </a:pPr>
            <a:r>
              <a:rPr lang="en-US" sz="1800" dirty="0"/>
              <a:t>Productionizing Machine Learning </a:t>
            </a:r>
          </a:p>
          <a:p>
            <a:pPr lvl="1">
              <a:buClr>
                <a:schemeClr val="bg1"/>
              </a:buClr>
              <a:buFont typeface="Wingdings" panose="05000000000000000000" pitchFamily="2" charset="2"/>
              <a:buChar char="§"/>
            </a:pPr>
            <a:endParaRPr lang="en-US" sz="1800" dirty="0"/>
          </a:p>
          <a:p>
            <a:pPr marL="0" indent="-68574">
              <a:buClr>
                <a:schemeClr val="bg1"/>
              </a:buClr>
              <a:buNone/>
            </a:pPr>
            <a:r>
              <a:rPr lang="en-US" sz="2000" dirty="0"/>
              <a:t>Data Engineering is both the infrastructure and processes required to build automated </a:t>
            </a:r>
            <a:r>
              <a:rPr lang="en-US" sz="2000" u="sng" dirty="0"/>
              <a:t>Data Pipelines </a:t>
            </a:r>
            <a:r>
              <a:rPr lang="en-US" sz="2000" dirty="0"/>
              <a:t>that support Metrics, Visualizations, Production Models, Cloud Pipelines, and Knowledge Research.</a:t>
            </a:r>
          </a:p>
          <a:p>
            <a:pPr marL="0" indent="-68574">
              <a:buClr>
                <a:schemeClr val="bg1"/>
              </a:buClr>
              <a:buNone/>
            </a:pPr>
            <a:endParaRPr lang="en-US" sz="2000" dirty="0"/>
          </a:p>
          <a:p>
            <a:pPr marL="0" indent="-68574">
              <a:buClr>
                <a:schemeClr val="bg1"/>
              </a:buClr>
              <a:buNone/>
            </a:pPr>
            <a:r>
              <a:rPr lang="en-US" sz="2000" dirty="0"/>
              <a:t>Productionizing Machine Learning is the infrastructure and tools required to create, push, and </a:t>
            </a:r>
            <a:r>
              <a:rPr lang="en-US" sz="2000" u="sng" dirty="0"/>
              <a:t>operationalize models </a:t>
            </a:r>
            <a:r>
              <a:rPr lang="en-US" sz="2000" dirty="0"/>
              <a:t>in a living production environment.  It is not the deployment of data-driven information into PowerPoint slides, but rather it is a living environment that deals with scale, speed, re-training, and presentation.</a:t>
            </a:r>
          </a:p>
        </p:txBody>
      </p:sp>
      <p:sp>
        <p:nvSpPr>
          <p:cNvPr id="4" name="Slide Number Placeholder 3">
            <a:extLst>
              <a:ext uri="{FF2B5EF4-FFF2-40B4-BE49-F238E27FC236}">
                <a16:creationId xmlns:a16="http://schemas.microsoft.com/office/drawing/2014/main" id="{733CD6BB-5E61-4A3C-A787-5272B10DA6B9}"/>
              </a:ext>
            </a:extLst>
          </p:cNvPr>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69274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7E95B3-2EB1-46E6-BB88-7543A1A20E8D}"/>
              </a:ext>
            </a:extLst>
          </p:cNvPr>
          <p:cNvSpPr>
            <a:spLocks noGrp="1"/>
          </p:cNvSpPr>
          <p:nvPr>
            <p:ph type="title"/>
          </p:nvPr>
        </p:nvSpPr>
        <p:spPr/>
        <p:txBody>
          <a:bodyPr/>
          <a:lstStyle/>
          <a:p>
            <a:r>
              <a:rPr lang="en-US" dirty="0"/>
              <a:t>Research – Build a Reference Architecture</a:t>
            </a:r>
          </a:p>
        </p:txBody>
      </p:sp>
      <p:sp>
        <p:nvSpPr>
          <p:cNvPr id="6" name="Content Placeholder 5">
            <a:extLst>
              <a:ext uri="{FF2B5EF4-FFF2-40B4-BE49-F238E27FC236}">
                <a16:creationId xmlns:a16="http://schemas.microsoft.com/office/drawing/2014/main" id="{B8A87B95-780D-409D-95C6-698EA83C0B23}"/>
              </a:ext>
            </a:extLst>
          </p:cNvPr>
          <p:cNvSpPr>
            <a:spLocks noGrp="1"/>
          </p:cNvSpPr>
          <p:nvPr>
            <p:ph idx="1"/>
          </p:nvPr>
        </p:nvSpPr>
        <p:spPr>
          <a:xfrm>
            <a:off x="351776" y="887532"/>
            <a:ext cx="8234440" cy="2854845"/>
          </a:xfrm>
        </p:spPr>
        <p:txBody>
          <a:bodyPr>
            <a:normAutofit/>
          </a:bodyPr>
          <a:lstStyle/>
          <a:p>
            <a:pPr marL="150866" lvl="1" indent="0">
              <a:buClr>
                <a:schemeClr val="bg1"/>
              </a:buClr>
              <a:buNone/>
            </a:pPr>
            <a:r>
              <a:rPr lang="en-US" sz="1800" dirty="0"/>
              <a:t>Sources:</a:t>
            </a:r>
          </a:p>
          <a:p>
            <a:pPr lvl="1">
              <a:buClr>
                <a:schemeClr val="bg1"/>
              </a:buClr>
              <a:buFont typeface="Wingdings" panose="05000000000000000000" pitchFamily="2" charset="2"/>
              <a:buChar char="§"/>
            </a:pPr>
            <a:r>
              <a:rPr lang="en-US" sz="1600" dirty="0"/>
              <a:t>Sandia experiences with ASK, BI Reporting, Analytic Modeling, Metrics and developing data pipelines required to support these activities </a:t>
            </a:r>
          </a:p>
          <a:p>
            <a:pPr lvl="1">
              <a:buClr>
                <a:schemeClr val="bg1"/>
              </a:buClr>
              <a:buFont typeface="Wingdings" panose="05000000000000000000" pitchFamily="2" charset="2"/>
              <a:buChar char="§"/>
            </a:pPr>
            <a:r>
              <a:rPr lang="en-US" sz="1600" dirty="0"/>
              <a:t>Interviews with Data Scientists / Data Analysts / Decision Makers</a:t>
            </a:r>
          </a:p>
          <a:p>
            <a:pPr lvl="1">
              <a:buClr>
                <a:schemeClr val="bg1"/>
              </a:buClr>
              <a:buFont typeface="Wingdings" panose="05000000000000000000" pitchFamily="2" charset="2"/>
              <a:buChar char="§"/>
            </a:pPr>
            <a:r>
              <a:rPr lang="en-US" sz="1600" dirty="0"/>
              <a:t>Gartner Research as a Reference Architecture (Comprehensive, End-to-End Data and Analytics Architecture)</a:t>
            </a:r>
          </a:p>
          <a:p>
            <a:pPr lvl="1">
              <a:buClr>
                <a:schemeClr val="bg1"/>
              </a:buClr>
              <a:buFont typeface="Wingdings" panose="05000000000000000000" pitchFamily="2" charset="2"/>
              <a:buChar char="§"/>
            </a:pPr>
            <a:r>
              <a:rPr lang="en-US" sz="1600" dirty="0"/>
              <a:t>Kaggle.com – competitions, community, online kernels / coding</a:t>
            </a:r>
          </a:p>
          <a:p>
            <a:pPr lvl="1">
              <a:buClr>
                <a:schemeClr val="bg1"/>
              </a:buClr>
              <a:buFont typeface="Wingdings" panose="05000000000000000000" pitchFamily="2" charset="2"/>
              <a:buChar char="§"/>
            </a:pPr>
            <a:r>
              <a:rPr lang="en-US" sz="1600" dirty="0"/>
              <a:t>CKAN sites – NETL EDX, data.gov, etc.</a:t>
            </a:r>
          </a:p>
        </p:txBody>
      </p:sp>
      <p:sp>
        <p:nvSpPr>
          <p:cNvPr id="4" name="Slide Number Placeholder 3">
            <a:extLst>
              <a:ext uri="{FF2B5EF4-FFF2-40B4-BE49-F238E27FC236}">
                <a16:creationId xmlns:a16="http://schemas.microsoft.com/office/drawing/2014/main" id="{8B44E435-EF7D-4BA8-908E-EA8D4E060E15}"/>
              </a:ext>
            </a:extLst>
          </p:cNvPr>
          <p:cNvSpPr>
            <a:spLocks noGrp="1"/>
          </p:cNvSpPr>
          <p:nvPr>
            <p:ph type="sldNum" sz="quarter" idx="12"/>
          </p:nvPr>
        </p:nvSpPr>
        <p:spPr/>
        <p:txBody>
          <a:bodyPr/>
          <a:lstStyle/>
          <a:p>
            <a:fld id="{6113E31D-E2AB-40D1-8B51-AFA5AFEF393A}" type="slidenum">
              <a:rPr lang="en-US" smtClean="0"/>
              <a:t>5</a:t>
            </a:fld>
            <a:endParaRPr lang="en-US" dirty="0"/>
          </a:p>
        </p:txBody>
      </p:sp>
      <p:pic>
        <p:nvPicPr>
          <p:cNvPr id="7" name="Picture 6">
            <a:extLst>
              <a:ext uri="{FF2B5EF4-FFF2-40B4-BE49-F238E27FC236}">
                <a16:creationId xmlns:a16="http://schemas.microsoft.com/office/drawing/2014/main" id="{8FF64668-5D8F-420F-BA8D-DA8FD8E97BF5}"/>
              </a:ext>
            </a:extLst>
          </p:cNvPr>
          <p:cNvPicPr>
            <a:picLocks noChangeAspect="1"/>
          </p:cNvPicPr>
          <p:nvPr/>
        </p:nvPicPr>
        <p:blipFill>
          <a:blip r:embed="rId3"/>
          <a:stretch>
            <a:fillRect/>
          </a:stretch>
        </p:blipFill>
        <p:spPr>
          <a:xfrm>
            <a:off x="3611880" y="3369491"/>
            <a:ext cx="5225438" cy="3386316"/>
          </a:xfrm>
          <a:prstGeom prst="rect">
            <a:avLst/>
          </a:prstGeom>
        </p:spPr>
      </p:pic>
      <p:sp>
        <p:nvSpPr>
          <p:cNvPr id="2" name="TextBox 1">
            <a:extLst>
              <a:ext uri="{FF2B5EF4-FFF2-40B4-BE49-F238E27FC236}">
                <a16:creationId xmlns:a16="http://schemas.microsoft.com/office/drawing/2014/main" id="{BCFC9807-826A-4D5A-83F4-436C3BA255C4}"/>
              </a:ext>
            </a:extLst>
          </p:cNvPr>
          <p:cNvSpPr txBox="1"/>
          <p:nvPr/>
        </p:nvSpPr>
        <p:spPr>
          <a:xfrm>
            <a:off x="540486" y="3559497"/>
            <a:ext cx="2619024" cy="2585323"/>
          </a:xfrm>
          <a:prstGeom prst="rect">
            <a:avLst/>
          </a:prstGeom>
          <a:noFill/>
        </p:spPr>
        <p:txBody>
          <a:bodyPr wrap="square" rtlCol="0">
            <a:spAutoFit/>
          </a:bodyPr>
          <a:lstStyle/>
          <a:p>
            <a:pPr>
              <a:buClr>
                <a:schemeClr val="bg1"/>
              </a:buClr>
            </a:pPr>
            <a:r>
              <a:rPr lang="en-US" dirty="0">
                <a:solidFill>
                  <a:schemeClr val="bg1"/>
                </a:solidFill>
              </a:rPr>
              <a:t>Goal: </a:t>
            </a:r>
          </a:p>
          <a:p>
            <a:pPr marL="285750" indent="-285750">
              <a:buClr>
                <a:schemeClr val="bg1"/>
              </a:buClr>
              <a:buFont typeface="Wingdings" panose="05000000000000000000" pitchFamily="2" charset="2"/>
              <a:buChar char="§"/>
            </a:pPr>
            <a:r>
              <a:rPr lang="en-US" dirty="0">
                <a:solidFill>
                  <a:schemeClr val="bg1"/>
                </a:solidFill>
              </a:rPr>
              <a:t>Support each of these pillars (acquire, organize, analyze, deliver) within an integrated environment using a centralized application.</a:t>
            </a:r>
          </a:p>
          <a:p>
            <a:endParaRPr lang="en-US" dirty="0">
              <a:solidFill>
                <a:schemeClr val="bg1"/>
              </a:solidFill>
            </a:endParaRPr>
          </a:p>
        </p:txBody>
      </p:sp>
    </p:spTree>
    <p:extLst>
      <p:ext uri="{BB962C8B-B14F-4D97-AF65-F5344CB8AC3E}">
        <p14:creationId xmlns:p14="http://schemas.microsoft.com/office/powerpoint/2010/main" val="378386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1749-84BE-4DA6-9391-04901EF25F9F}"/>
              </a:ext>
            </a:extLst>
          </p:cNvPr>
          <p:cNvSpPr>
            <a:spLocks noGrp="1"/>
          </p:cNvSpPr>
          <p:nvPr>
            <p:ph type="title"/>
          </p:nvPr>
        </p:nvSpPr>
        <p:spPr/>
        <p:txBody>
          <a:bodyPr/>
          <a:lstStyle/>
          <a:p>
            <a:r>
              <a:rPr lang="en-US" dirty="0"/>
              <a:t>Today – Re-Evolution to “Sandia Insights”</a:t>
            </a:r>
          </a:p>
        </p:txBody>
      </p:sp>
      <p:sp>
        <p:nvSpPr>
          <p:cNvPr id="3" name="Content Placeholder 2">
            <a:extLst>
              <a:ext uri="{FF2B5EF4-FFF2-40B4-BE49-F238E27FC236}">
                <a16:creationId xmlns:a16="http://schemas.microsoft.com/office/drawing/2014/main" id="{267ECBB3-9BB2-4F8D-A324-62586EB264CF}"/>
              </a:ext>
            </a:extLst>
          </p:cNvPr>
          <p:cNvSpPr>
            <a:spLocks noGrp="1"/>
          </p:cNvSpPr>
          <p:nvPr>
            <p:ph idx="1"/>
          </p:nvPr>
        </p:nvSpPr>
        <p:spPr>
          <a:xfrm>
            <a:off x="440574" y="1329337"/>
            <a:ext cx="2748280" cy="5219220"/>
          </a:xfrm>
        </p:spPr>
        <p:txBody>
          <a:bodyPr>
            <a:normAutofit fontScale="85000" lnSpcReduction="10000"/>
          </a:bodyPr>
          <a:lstStyle/>
          <a:p>
            <a:r>
              <a:rPr lang="en-US" sz="2000" dirty="0"/>
              <a:t>Sandia Insights is becoming a living analytics architecture and framework that enables access to analytics data, models and visualizations;  team collaboration tools for managing analytic studies;  and a deep set of enterprise applications infrastructure.  It is more than just a tool.</a:t>
            </a:r>
          </a:p>
          <a:p>
            <a:endParaRPr lang="en-US" sz="2000" dirty="0"/>
          </a:p>
          <a:p>
            <a:r>
              <a:rPr lang="en-US" sz="2000" u="sng" dirty="0"/>
              <a:t>It is the overarching design of how we want to implement Data Sciences at Sandia</a:t>
            </a:r>
            <a:r>
              <a:rPr lang="en-US" sz="2000" dirty="0"/>
              <a:t>.</a:t>
            </a:r>
          </a:p>
          <a:p>
            <a:endParaRPr lang="en-US" sz="2000" dirty="0"/>
          </a:p>
          <a:p>
            <a:r>
              <a:rPr lang="en-US" sz="2000" dirty="0"/>
              <a:t>At the heart of Sandia Insights is a powerful catalogue/data portal that makes data accessible – by providing tools to share, search, analyze, and use </a:t>
            </a:r>
            <a:r>
              <a:rPr lang="en-US" sz="2000" u="sng" dirty="0"/>
              <a:t>data</a:t>
            </a:r>
            <a:r>
              <a:rPr lang="en-US" sz="2000" dirty="0"/>
              <a:t>.</a:t>
            </a:r>
            <a:endParaRPr lang="en-US" sz="1400" dirty="0"/>
          </a:p>
          <a:p>
            <a:endParaRPr lang="en-US" sz="1400" dirty="0"/>
          </a:p>
        </p:txBody>
      </p:sp>
      <p:sp>
        <p:nvSpPr>
          <p:cNvPr id="4" name="Slide Number Placeholder 3">
            <a:extLst>
              <a:ext uri="{FF2B5EF4-FFF2-40B4-BE49-F238E27FC236}">
                <a16:creationId xmlns:a16="http://schemas.microsoft.com/office/drawing/2014/main" id="{11502118-E45A-4F5E-BD60-77C85F28DFBC}"/>
              </a:ext>
            </a:extLst>
          </p:cNvPr>
          <p:cNvSpPr>
            <a:spLocks noGrp="1"/>
          </p:cNvSpPr>
          <p:nvPr>
            <p:ph type="sldNum" sz="quarter" idx="12"/>
          </p:nvPr>
        </p:nvSpPr>
        <p:spPr/>
        <p:txBody>
          <a:bodyPr/>
          <a:lstStyle/>
          <a:p>
            <a:fld id="{6113E31D-E2AB-40D1-8B51-AFA5AFEF393A}" type="slidenum">
              <a:rPr lang="en-US" smtClean="0"/>
              <a:t>6</a:t>
            </a:fld>
            <a:endParaRPr lang="en-US" dirty="0"/>
          </a:p>
        </p:txBody>
      </p:sp>
      <p:grpSp>
        <p:nvGrpSpPr>
          <p:cNvPr id="7" name="Group 6">
            <a:extLst>
              <a:ext uri="{FF2B5EF4-FFF2-40B4-BE49-F238E27FC236}">
                <a16:creationId xmlns:a16="http://schemas.microsoft.com/office/drawing/2014/main" id="{1CEF5669-4BD6-4F15-9466-8FA71D399F6D}"/>
              </a:ext>
            </a:extLst>
          </p:cNvPr>
          <p:cNvGrpSpPr/>
          <p:nvPr/>
        </p:nvGrpSpPr>
        <p:grpSpPr>
          <a:xfrm>
            <a:off x="3288766" y="1329337"/>
            <a:ext cx="5648696" cy="5109947"/>
            <a:chOff x="3288766" y="1498385"/>
            <a:chExt cx="5648696" cy="5109947"/>
          </a:xfrm>
        </p:grpSpPr>
        <p:pic>
          <p:nvPicPr>
            <p:cNvPr id="5" name="Picture 4">
              <a:extLst>
                <a:ext uri="{FF2B5EF4-FFF2-40B4-BE49-F238E27FC236}">
                  <a16:creationId xmlns:a16="http://schemas.microsoft.com/office/drawing/2014/main" id="{87C67B11-2C60-406C-89B9-E35AB8D8D461}"/>
                </a:ext>
              </a:extLst>
            </p:cNvPr>
            <p:cNvPicPr>
              <a:picLocks noChangeAspect="1"/>
            </p:cNvPicPr>
            <p:nvPr/>
          </p:nvPicPr>
          <p:blipFill>
            <a:blip r:embed="rId2"/>
            <a:stretch>
              <a:fillRect/>
            </a:stretch>
          </p:blipFill>
          <p:spPr>
            <a:xfrm>
              <a:off x="3288766" y="1498385"/>
              <a:ext cx="5648696" cy="5109947"/>
            </a:xfrm>
            <a:prstGeom prst="rect">
              <a:avLst/>
            </a:prstGeom>
          </p:spPr>
        </p:pic>
        <p:pic>
          <p:nvPicPr>
            <p:cNvPr id="6" name="Picture 5">
              <a:extLst>
                <a:ext uri="{FF2B5EF4-FFF2-40B4-BE49-F238E27FC236}">
                  <a16:creationId xmlns:a16="http://schemas.microsoft.com/office/drawing/2014/main" id="{10779CA1-4287-4721-997D-2C2C8951512A}"/>
                </a:ext>
              </a:extLst>
            </p:cNvPr>
            <p:cNvPicPr>
              <a:picLocks noChangeAspect="1"/>
            </p:cNvPicPr>
            <p:nvPr/>
          </p:nvPicPr>
          <p:blipFill>
            <a:blip r:embed="rId3"/>
            <a:stretch>
              <a:fillRect/>
            </a:stretch>
          </p:blipFill>
          <p:spPr>
            <a:xfrm>
              <a:off x="7078275" y="1529121"/>
              <a:ext cx="1524000" cy="195885"/>
            </a:xfrm>
            <a:prstGeom prst="rect">
              <a:avLst/>
            </a:prstGeom>
          </p:spPr>
        </p:pic>
      </p:grpSp>
    </p:spTree>
    <p:extLst>
      <p:ext uri="{BB962C8B-B14F-4D97-AF65-F5344CB8AC3E}">
        <p14:creationId xmlns:p14="http://schemas.microsoft.com/office/powerpoint/2010/main" val="66619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CA98-A3B0-45EB-B393-A3A0BD4989FC}"/>
              </a:ext>
            </a:extLst>
          </p:cNvPr>
          <p:cNvSpPr>
            <a:spLocks noGrp="1"/>
          </p:cNvSpPr>
          <p:nvPr>
            <p:ph type="title"/>
          </p:nvPr>
        </p:nvSpPr>
        <p:spPr/>
        <p:txBody>
          <a:bodyPr/>
          <a:lstStyle/>
          <a:p>
            <a:r>
              <a:rPr lang="en-US" dirty="0"/>
              <a:t>Why – What do our customers need?</a:t>
            </a:r>
          </a:p>
        </p:txBody>
      </p:sp>
      <p:sp>
        <p:nvSpPr>
          <p:cNvPr id="3" name="Content Placeholder 2">
            <a:extLst>
              <a:ext uri="{FF2B5EF4-FFF2-40B4-BE49-F238E27FC236}">
                <a16:creationId xmlns:a16="http://schemas.microsoft.com/office/drawing/2014/main" id="{728FC67B-AA87-47C3-AFF4-49EDBFDB70D5}"/>
              </a:ext>
            </a:extLst>
          </p:cNvPr>
          <p:cNvSpPr>
            <a:spLocks noGrp="1"/>
          </p:cNvSpPr>
          <p:nvPr>
            <p:ph idx="1"/>
          </p:nvPr>
        </p:nvSpPr>
        <p:spPr/>
        <p:txBody>
          <a:bodyPr>
            <a:normAutofit/>
          </a:bodyPr>
          <a:lstStyle/>
          <a:p>
            <a:pPr marL="342892" indent="-342892">
              <a:buClr>
                <a:schemeClr val="bg1"/>
              </a:buClr>
              <a:buFont typeface="+mj-lt"/>
              <a:buAutoNum type="arabicPeriod"/>
            </a:pPr>
            <a:r>
              <a:rPr lang="en-US" sz="1800" dirty="0"/>
              <a:t>Rapid access to data that is easily joined (pipeline supplying data in minutes rather than months)</a:t>
            </a:r>
          </a:p>
          <a:p>
            <a:pPr marL="342892" indent="-342892">
              <a:buClr>
                <a:schemeClr val="bg1"/>
              </a:buClr>
              <a:buFont typeface="+mj-lt"/>
              <a:buAutoNum type="arabicPeriod"/>
            </a:pPr>
            <a:r>
              <a:rPr lang="en-US" sz="1800" dirty="0"/>
              <a:t>Eliminate duplication and rework (across data, analysis tools and models)</a:t>
            </a:r>
          </a:p>
          <a:p>
            <a:pPr marL="342892" indent="-342892">
              <a:buClr>
                <a:schemeClr val="bg1"/>
              </a:buClr>
              <a:buFont typeface="+mj-lt"/>
              <a:buAutoNum type="arabicPeriod"/>
            </a:pPr>
            <a:r>
              <a:rPr lang="en-US" sz="1800" dirty="0"/>
              <a:t>Data security and centralized catalog management via data governance</a:t>
            </a:r>
          </a:p>
          <a:p>
            <a:pPr marL="342892" indent="-342892">
              <a:buClr>
                <a:schemeClr val="bg1"/>
              </a:buClr>
              <a:buFont typeface="+mj-lt"/>
              <a:buAutoNum type="arabicPeriod"/>
            </a:pPr>
            <a:r>
              <a:rPr lang="en-US" sz="1800" dirty="0"/>
              <a:t>Robust data sciences tool chest (data prep, statistical analysis, algorithms, visualization, etc.)</a:t>
            </a:r>
          </a:p>
          <a:p>
            <a:pPr marL="342892" indent="-342892">
              <a:buClr>
                <a:schemeClr val="bg1"/>
              </a:buClr>
              <a:buFont typeface="+mj-lt"/>
              <a:buAutoNum type="arabicPeriod"/>
            </a:pPr>
            <a:r>
              <a:rPr lang="en-US" sz="1800" dirty="0"/>
              <a:t>Common environment with libraries to explore data and perform analysis</a:t>
            </a:r>
          </a:p>
          <a:p>
            <a:pPr marL="342892" indent="-342892">
              <a:buClr>
                <a:schemeClr val="bg1"/>
              </a:buClr>
              <a:buFont typeface="+mj-lt"/>
              <a:buAutoNum type="arabicPeriod"/>
            </a:pPr>
            <a:r>
              <a:rPr lang="en-US" sz="1800" dirty="0"/>
              <a:t>Infrastructure for heavy computation and model generation (scheduling and automation for model training/refresh)</a:t>
            </a:r>
          </a:p>
          <a:p>
            <a:pPr marL="342892" indent="-342892">
              <a:buClr>
                <a:schemeClr val="bg1"/>
              </a:buClr>
              <a:buFont typeface="+mj-lt"/>
              <a:buAutoNum type="arabicPeriod"/>
            </a:pPr>
            <a:r>
              <a:rPr lang="en-US" sz="1800" dirty="0"/>
              <a:t>Productionization of Machine Learning models and metrics/measures</a:t>
            </a:r>
          </a:p>
          <a:p>
            <a:pPr marL="342892" indent="-342892">
              <a:buClr>
                <a:schemeClr val="bg1"/>
              </a:buClr>
              <a:buFont typeface="+mj-lt"/>
              <a:buAutoNum type="arabicPeriod"/>
            </a:pPr>
            <a:r>
              <a:rPr lang="en-US" sz="1800" dirty="0"/>
              <a:t>Increased need to support Data-Driven decision making and visual management</a:t>
            </a:r>
          </a:p>
          <a:p>
            <a:pPr marL="342892" indent="-342892">
              <a:buClr>
                <a:schemeClr val="bg1"/>
              </a:buClr>
              <a:buFont typeface="+mj-lt"/>
              <a:buAutoNum type="arabicPeriod"/>
            </a:pPr>
            <a:r>
              <a:rPr lang="en-US" sz="1800" dirty="0"/>
              <a:t>Faster turnaround (from problem detection to problem solution)</a:t>
            </a:r>
          </a:p>
          <a:p>
            <a:pPr marL="342892" indent="-342892">
              <a:buFont typeface="+mj-lt"/>
              <a:buAutoNum type="arabicPeriod"/>
            </a:pPr>
            <a:endParaRPr lang="en-US" dirty="0"/>
          </a:p>
        </p:txBody>
      </p:sp>
      <p:sp>
        <p:nvSpPr>
          <p:cNvPr id="4" name="Slide Number Placeholder 3">
            <a:extLst>
              <a:ext uri="{FF2B5EF4-FFF2-40B4-BE49-F238E27FC236}">
                <a16:creationId xmlns:a16="http://schemas.microsoft.com/office/drawing/2014/main" id="{4940B3FF-0C23-4DAB-8E95-112DB9B17E30}"/>
              </a:ext>
            </a:extLst>
          </p:cNvPr>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359437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EFEFA5-D386-43A8-BEFB-73F00A08A5E8}"/>
              </a:ext>
            </a:extLst>
          </p:cNvPr>
          <p:cNvGrpSpPr/>
          <p:nvPr/>
        </p:nvGrpSpPr>
        <p:grpSpPr>
          <a:xfrm>
            <a:off x="4572000" y="913449"/>
            <a:ext cx="3818965" cy="2275078"/>
            <a:chOff x="615507" y="1645742"/>
            <a:chExt cx="7912986" cy="4420362"/>
          </a:xfrm>
        </p:grpSpPr>
        <p:pic>
          <p:nvPicPr>
            <p:cNvPr id="6" name="Picture 5">
              <a:extLst>
                <a:ext uri="{FF2B5EF4-FFF2-40B4-BE49-F238E27FC236}">
                  <a16:creationId xmlns:a16="http://schemas.microsoft.com/office/drawing/2014/main" id="{0E84EBC2-E1BC-4B0B-9785-F29C17CE03E8}"/>
                </a:ext>
              </a:extLst>
            </p:cNvPr>
            <p:cNvPicPr>
              <a:picLocks noChangeAspect="1"/>
            </p:cNvPicPr>
            <p:nvPr/>
          </p:nvPicPr>
          <p:blipFill>
            <a:blip r:embed="rId2"/>
            <a:stretch>
              <a:fillRect/>
            </a:stretch>
          </p:blipFill>
          <p:spPr>
            <a:xfrm>
              <a:off x="633849" y="3015803"/>
              <a:ext cx="7894644" cy="3050301"/>
            </a:xfrm>
            <a:prstGeom prst="rect">
              <a:avLst/>
            </a:prstGeom>
          </p:spPr>
        </p:pic>
        <p:pic>
          <p:nvPicPr>
            <p:cNvPr id="7" name="Picture 6">
              <a:extLst>
                <a:ext uri="{FF2B5EF4-FFF2-40B4-BE49-F238E27FC236}">
                  <a16:creationId xmlns:a16="http://schemas.microsoft.com/office/drawing/2014/main" id="{39513E79-304E-4D3A-BCD7-F313D8416034}"/>
                </a:ext>
              </a:extLst>
            </p:cNvPr>
            <p:cNvPicPr>
              <a:picLocks noChangeAspect="1"/>
            </p:cNvPicPr>
            <p:nvPr/>
          </p:nvPicPr>
          <p:blipFill>
            <a:blip r:embed="rId3"/>
            <a:stretch>
              <a:fillRect/>
            </a:stretch>
          </p:blipFill>
          <p:spPr>
            <a:xfrm>
              <a:off x="615507" y="1645742"/>
              <a:ext cx="7912986" cy="1370062"/>
            </a:xfrm>
            <a:prstGeom prst="rect">
              <a:avLst/>
            </a:prstGeom>
          </p:spPr>
        </p:pic>
      </p:grpSp>
      <p:pic>
        <p:nvPicPr>
          <p:cNvPr id="9" name="Picture 8">
            <a:extLst>
              <a:ext uri="{FF2B5EF4-FFF2-40B4-BE49-F238E27FC236}">
                <a16:creationId xmlns:a16="http://schemas.microsoft.com/office/drawing/2014/main" id="{2BF80074-6B73-43CF-8C78-147E3B42C4E1}"/>
              </a:ext>
            </a:extLst>
          </p:cNvPr>
          <p:cNvPicPr>
            <a:picLocks noChangeAspect="1"/>
          </p:cNvPicPr>
          <p:nvPr/>
        </p:nvPicPr>
        <p:blipFill>
          <a:blip r:embed="rId4"/>
          <a:stretch>
            <a:fillRect/>
          </a:stretch>
        </p:blipFill>
        <p:spPr>
          <a:xfrm>
            <a:off x="4203868" y="3739902"/>
            <a:ext cx="3107843" cy="2999008"/>
          </a:xfrm>
          <a:prstGeom prst="rect">
            <a:avLst/>
          </a:prstGeom>
        </p:spPr>
      </p:pic>
      <p:pic>
        <p:nvPicPr>
          <p:cNvPr id="8" name="Picture 7">
            <a:extLst>
              <a:ext uri="{FF2B5EF4-FFF2-40B4-BE49-F238E27FC236}">
                <a16:creationId xmlns:a16="http://schemas.microsoft.com/office/drawing/2014/main" id="{947DADB7-5E5F-451E-9B47-5EBFC39D6FA6}"/>
              </a:ext>
            </a:extLst>
          </p:cNvPr>
          <p:cNvPicPr>
            <a:picLocks noChangeAspect="1"/>
          </p:cNvPicPr>
          <p:nvPr/>
        </p:nvPicPr>
        <p:blipFill>
          <a:blip r:embed="rId5"/>
          <a:stretch>
            <a:fillRect/>
          </a:stretch>
        </p:blipFill>
        <p:spPr>
          <a:xfrm>
            <a:off x="5872059" y="2455224"/>
            <a:ext cx="2879303" cy="2364342"/>
          </a:xfrm>
          <a:prstGeom prst="rect">
            <a:avLst/>
          </a:prstGeom>
        </p:spPr>
      </p:pic>
      <p:sp>
        <p:nvSpPr>
          <p:cNvPr id="2" name="Title 1">
            <a:extLst>
              <a:ext uri="{FF2B5EF4-FFF2-40B4-BE49-F238E27FC236}">
                <a16:creationId xmlns:a16="http://schemas.microsoft.com/office/drawing/2014/main" id="{B9926203-28A9-4DD5-83DD-FE409BA84035}"/>
              </a:ext>
            </a:extLst>
          </p:cNvPr>
          <p:cNvSpPr>
            <a:spLocks noGrp="1"/>
          </p:cNvSpPr>
          <p:nvPr>
            <p:ph type="title"/>
          </p:nvPr>
        </p:nvSpPr>
        <p:spPr/>
        <p:txBody>
          <a:bodyPr/>
          <a:lstStyle/>
          <a:p>
            <a:r>
              <a:rPr lang="en-US" dirty="0"/>
              <a:t>Sandia Insights Roadmap</a:t>
            </a:r>
          </a:p>
        </p:txBody>
      </p:sp>
      <p:sp>
        <p:nvSpPr>
          <p:cNvPr id="3" name="Content Placeholder 2">
            <a:extLst>
              <a:ext uri="{FF2B5EF4-FFF2-40B4-BE49-F238E27FC236}">
                <a16:creationId xmlns:a16="http://schemas.microsoft.com/office/drawing/2014/main" id="{5A7FD165-2B37-44DB-9E89-9551DF04E15E}"/>
              </a:ext>
            </a:extLst>
          </p:cNvPr>
          <p:cNvSpPr>
            <a:spLocks noGrp="1"/>
          </p:cNvSpPr>
          <p:nvPr>
            <p:ph idx="1"/>
          </p:nvPr>
        </p:nvSpPr>
        <p:spPr>
          <a:xfrm>
            <a:off x="243604" y="1210707"/>
            <a:ext cx="3916253" cy="5256187"/>
          </a:xfrm>
        </p:spPr>
        <p:txBody>
          <a:bodyPr>
            <a:noAutofit/>
          </a:bodyPr>
          <a:lstStyle/>
          <a:p>
            <a:r>
              <a:rPr lang="en-US" sz="1600" dirty="0"/>
              <a:t>Sandia Insights, when fully implemented, will contain these core capabilities: </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Data Central / Catalog</a:t>
            </a:r>
            <a:r>
              <a:rPr lang="en-US" sz="1400" u="sng" dirty="0"/>
              <a:t>:</a:t>
            </a:r>
            <a:r>
              <a:rPr lang="en-US" sz="1400" dirty="0"/>
              <a:t>  An environment that provides data to consumers  </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Data Governance</a:t>
            </a:r>
            <a:r>
              <a:rPr lang="en-US" sz="1400" u="sng" dirty="0"/>
              <a:t>:</a:t>
            </a:r>
            <a:r>
              <a:rPr lang="en-US" sz="1400" dirty="0"/>
              <a:t>  A solution to manage permissions, work, and request new data  </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Search:</a:t>
            </a:r>
            <a:r>
              <a:rPr lang="en-US" sz="1400" dirty="0">
                <a:solidFill>
                  <a:schemeClr val="accent2">
                    <a:lumMod val="40000"/>
                    <a:lumOff val="60000"/>
                  </a:schemeClr>
                </a:solidFill>
              </a:rPr>
              <a:t>  </a:t>
            </a:r>
            <a:r>
              <a:rPr lang="en-US" sz="1400" dirty="0"/>
              <a:t>An Intelligent Search capability that includes a taxonomy of capabilities drawn from siloed enterprise-level systems</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Tools:</a:t>
            </a:r>
            <a:r>
              <a:rPr lang="en-US" sz="1400" dirty="0">
                <a:solidFill>
                  <a:schemeClr val="accent2">
                    <a:lumMod val="40000"/>
                    <a:lumOff val="60000"/>
                  </a:schemeClr>
                </a:solidFill>
              </a:rPr>
              <a:t>  </a:t>
            </a:r>
            <a:r>
              <a:rPr lang="en-US" sz="1400" dirty="0"/>
              <a:t>Tool integration that links data scientists to enterprise analytic tools</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Marketplace</a:t>
            </a:r>
            <a:r>
              <a:rPr lang="en-US" sz="1400" dirty="0">
                <a:solidFill>
                  <a:schemeClr val="accent2">
                    <a:lumMod val="40000"/>
                    <a:lumOff val="60000"/>
                  </a:schemeClr>
                </a:solidFill>
              </a:rPr>
              <a:t>:  </a:t>
            </a:r>
            <a:r>
              <a:rPr lang="en-US" sz="1400" dirty="0"/>
              <a:t>An environment for publishing shared models (Model Marketplace) and </a:t>
            </a:r>
            <a:r>
              <a:rPr lang="en-US" sz="1400" u="sng" dirty="0"/>
              <a:t>visualizations</a:t>
            </a:r>
            <a:r>
              <a:rPr lang="en-US" sz="1400" dirty="0"/>
              <a:t> (Viz Marketplace)</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Collaboration</a:t>
            </a:r>
            <a:r>
              <a:rPr lang="en-US" sz="1400" dirty="0">
                <a:solidFill>
                  <a:schemeClr val="accent2">
                    <a:lumMod val="40000"/>
                    <a:lumOff val="60000"/>
                  </a:schemeClr>
                </a:solidFill>
              </a:rPr>
              <a:t>:  </a:t>
            </a:r>
            <a:r>
              <a:rPr lang="en-US" sz="1400" dirty="0"/>
              <a:t>A collaboration environment that enables groups to share common resources in the development of analytic models and in performing studies</a:t>
            </a:r>
          </a:p>
          <a:p>
            <a:pPr marL="562331" lvl="1" indent="-342892">
              <a:buClr>
                <a:schemeClr val="bg1"/>
              </a:buClr>
              <a:buFont typeface="Wingdings" panose="05000000000000000000" pitchFamily="2" charset="2"/>
              <a:buChar char="§"/>
            </a:pPr>
            <a:r>
              <a:rPr lang="en-US" sz="1400" u="sng" dirty="0">
                <a:solidFill>
                  <a:schemeClr val="accent2">
                    <a:lumMod val="40000"/>
                    <a:lumOff val="60000"/>
                  </a:schemeClr>
                </a:solidFill>
              </a:rPr>
              <a:t>Portal</a:t>
            </a:r>
            <a:r>
              <a:rPr lang="en-US" sz="1400" dirty="0">
                <a:solidFill>
                  <a:schemeClr val="accent2">
                    <a:lumMod val="40000"/>
                    <a:lumOff val="60000"/>
                  </a:schemeClr>
                </a:solidFill>
              </a:rPr>
              <a:t>:  </a:t>
            </a:r>
            <a:r>
              <a:rPr lang="en-US" sz="1400" dirty="0"/>
              <a:t>A portal based on roles that is sensitive to the customer’s analytic needs (decision maker, model builder, data analyst/scientist or data integrator)</a:t>
            </a:r>
          </a:p>
          <a:p>
            <a:endParaRPr lang="en-US" sz="1400" dirty="0"/>
          </a:p>
        </p:txBody>
      </p:sp>
      <p:sp>
        <p:nvSpPr>
          <p:cNvPr id="4" name="Slide Number Placeholder 3">
            <a:extLst>
              <a:ext uri="{FF2B5EF4-FFF2-40B4-BE49-F238E27FC236}">
                <a16:creationId xmlns:a16="http://schemas.microsoft.com/office/drawing/2014/main" id="{6B12B6C9-3A3D-4790-AA1E-8AA663A88F71}"/>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39368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F764-5DA8-4D7F-813E-7C3899D59E3F}"/>
              </a:ext>
            </a:extLst>
          </p:cNvPr>
          <p:cNvSpPr>
            <a:spLocks noGrp="1"/>
          </p:cNvSpPr>
          <p:nvPr>
            <p:ph type="title"/>
          </p:nvPr>
        </p:nvSpPr>
        <p:spPr/>
        <p:txBody>
          <a:bodyPr/>
          <a:lstStyle/>
          <a:p>
            <a:r>
              <a:rPr lang="en-US" dirty="0"/>
              <a:t>Infrastructure – Architectural Components</a:t>
            </a:r>
          </a:p>
        </p:txBody>
      </p:sp>
      <p:sp>
        <p:nvSpPr>
          <p:cNvPr id="3" name="Content Placeholder 2">
            <a:extLst>
              <a:ext uri="{FF2B5EF4-FFF2-40B4-BE49-F238E27FC236}">
                <a16:creationId xmlns:a16="http://schemas.microsoft.com/office/drawing/2014/main" id="{8BEB639C-464D-4A28-9CE8-E894E745524B}"/>
              </a:ext>
            </a:extLst>
          </p:cNvPr>
          <p:cNvSpPr>
            <a:spLocks noGrp="1"/>
          </p:cNvSpPr>
          <p:nvPr>
            <p:ph idx="1"/>
          </p:nvPr>
        </p:nvSpPr>
        <p:spPr>
          <a:xfrm>
            <a:off x="382561" y="1065576"/>
            <a:ext cx="3712640" cy="5346818"/>
          </a:xfrm>
        </p:spPr>
        <p:txBody>
          <a:bodyPr>
            <a:normAutofit fontScale="85000" lnSpcReduction="10000"/>
          </a:bodyPr>
          <a:lstStyle/>
          <a:p>
            <a:pPr marL="0" indent="0">
              <a:buNone/>
            </a:pPr>
            <a:r>
              <a:rPr lang="en-US" sz="2400" u="sng" dirty="0"/>
              <a:t>Current Infrastructure:</a:t>
            </a:r>
          </a:p>
          <a:p>
            <a:pPr marL="342892" indent="-342892">
              <a:buClr>
                <a:schemeClr val="bg1"/>
              </a:buClr>
              <a:buFont typeface="+mj-lt"/>
              <a:buAutoNum type="arabicPeriod"/>
            </a:pPr>
            <a:r>
              <a:rPr lang="en-US" sz="1800" dirty="0"/>
              <a:t>Data Pipeline – Tibco Data Virtualization</a:t>
            </a:r>
          </a:p>
          <a:p>
            <a:pPr marL="342892" indent="-342892">
              <a:buClr>
                <a:schemeClr val="bg1"/>
              </a:buClr>
              <a:buFont typeface="+mj-lt"/>
              <a:buAutoNum type="arabicPeriod"/>
            </a:pPr>
            <a:r>
              <a:rPr lang="en-US" sz="1800" dirty="0"/>
              <a:t>CKAN – Portal and Catalog ecosystem</a:t>
            </a:r>
          </a:p>
          <a:p>
            <a:pPr marL="342892" indent="-342892">
              <a:buClr>
                <a:schemeClr val="bg1"/>
              </a:buClr>
              <a:buFont typeface="+mj-lt"/>
              <a:buAutoNum type="arabicPeriod"/>
            </a:pPr>
            <a:r>
              <a:rPr lang="en-US" sz="1800" dirty="0"/>
              <a:t>Docker – containerized environment</a:t>
            </a:r>
          </a:p>
          <a:p>
            <a:pPr marL="342892" indent="-342892">
              <a:buClr>
                <a:schemeClr val="bg1"/>
              </a:buClr>
              <a:buFont typeface="+mj-lt"/>
              <a:buAutoNum type="arabicPeriod"/>
            </a:pPr>
            <a:r>
              <a:rPr lang="en-US" sz="1800" dirty="0"/>
              <a:t>GitLab – Code Repository</a:t>
            </a:r>
          </a:p>
          <a:p>
            <a:pPr marL="342892" indent="-342892">
              <a:buClr>
                <a:schemeClr val="bg1"/>
              </a:buClr>
              <a:buFont typeface="+mj-lt"/>
              <a:buAutoNum type="arabicPeriod"/>
            </a:pPr>
            <a:r>
              <a:rPr lang="en-US" sz="1800" dirty="0"/>
              <a:t>Confluence Wiki – Documentation </a:t>
            </a:r>
          </a:p>
          <a:p>
            <a:pPr marL="342892" indent="-342892">
              <a:buClr>
                <a:schemeClr val="bg1"/>
              </a:buClr>
              <a:buFont typeface="+mj-lt"/>
              <a:buAutoNum type="arabicPeriod"/>
            </a:pPr>
            <a:r>
              <a:rPr lang="en-US" sz="1800" dirty="0"/>
              <a:t>Visualizations – Shiny Server, Tableau Server, and </a:t>
            </a:r>
            <a:r>
              <a:rPr lang="en-US" sz="1800" dirty="0" err="1"/>
              <a:t>PowerBI</a:t>
            </a:r>
            <a:endParaRPr lang="en-US" sz="1800" dirty="0"/>
          </a:p>
          <a:p>
            <a:pPr marL="342892" indent="-342892">
              <a:buClr>
                <a:schemeClr val="bg1"/>
              </a:buClr>
              <a:buFont typeface="+mj-lt"/>
              <a:buAutoNum type="arabicPeriod"/>
            </a:pPr>
            <a:r>
              <a:rPr lang="en-US" sz="1800" dirty="0"/>
              <a:t>Model Execution – Microsoft Machine Learning Server</a:t>
            </a:r>
          </a:p>
          <a:p>
            <a:pPr marL="342892" indent="-342892">
              <a:buClr>
                <a:schemeClr val="bg1"/>
              </a:buClr>
              <a:buFont typeface="+mj-lt"/>
              <a:buAutoNum type="arabicPeriod"/>
            </a:pPr>
            <a:r>
              <a:rPr lang="en-US" sz="1800" dirty="0"/>
              <a:t>Search – </a:t>
            </a:r>
            <a:r>
              <a:rPr lang="en-US" sz="1800" dirty="0" err="1"/>
              <a:t>Solr</a:t>
            </a:r>
            <a:r>
              <a:rPr lang="en-US" sz="1800" dirty="0"/>
              <a:t> (integrated with CKAN)</a:t>
            </a:r>
          </a:p>
          <a:p>
            <a:pPr marL="342892" indent="-342892">
              <a:buClr>
                <a:schemeClr val="bg1"/>
              </a:buClr>
              <a:buFont typeface="+mj-lt"/>
              <a:buAutoNum type="arabicPeriod"/>
            </a:pPr>
            <a:r>
              <a:rPr lang="en-US" sz="1800" dirty="0"/>
              <a:t>Languages – Python and R</a:t>
            </a:r>
          </a:p>
          <a:p>
            <a:pPr marL="0" indent="0">
              <a:buClr>
                <a:schemeClr val="bg1"/>
              </a:buClr>
              <a:buNone/>
            </a:pPr>
            <a:endParaRPr lang="en-US" sz="1800" dirty="0"/>
          </a:p>
          <a:p>
            <a:pPr marL="0" indent="0">
              <a:buClr>
                <a:schemeClr val="bg1"/>
              </a:buClr>
              <a:buNone/>
            </a:pPr>
            <a:r>
              <a:rPr lang="en-US" sz="2400" u="sng" dirty="0"/>
              <a:t>Currently deployed:</a:t>
            </a:r>
          </a:p>
          <a:p>
            <a:pPr marL="342900" indent="-342900">
              <a:buClr>
                <a:schemeClr val="bg1"/>
              </a:buClr>
              <a:buFont typeface="+mj-lt"/>
              <a:buAutoNum type="arabicPeriod"/>
            </a:pPr>
            <a:r>
              <a:rPr lang="en-US" sz="1800" dirty="0"/>
              <a:t>CKAN w/branding</a:t>
            </a:r>
          </a:p>
          <a:p>
            <a:pPr marL="342900" indent="-342900">
              <a:buClr>
                <a:schemeClr val="bg1"/>
              </a:buClr>
              <a:buFont typeface="+mj-lt"/>
              <a:buAutoNum type="arabicPeriod"/>
            </a:pPr>
            <a:r>
              <a:rPr lang="en-US" sz="1800" dirty="0"/>
              <a:t>Populated data pipeline (datasets)</a:t>
            </a:r>
          </a:p>
          <a:p>
            <a:pPr marL="342900" indent="-342900">
              <a:buClr>
                <a:schemeClr val="bg1"/>
              </a:buClr>
              <a:buFont typeface="+mj-lt"/>
              <a:buAutoNum type="arabicPeriod"/>
            </a:pPr>
            <a:r>
              <a:rPr lang="en-US" sz="1800" dirty="0"/>
              <a:t>Populated metadata into catalog</a:t>
            </a:r>
          </a:p>
          <a:p>
            <a:pPr marL="342900" indent="-342900">
              <a:buClr>
                <a:schemeClr val="bg1"/>
              </a:buClr>
              <a:buFont typeface="+mj-lt"/>
              <a:buAutoNum type="arabicPeriod"/>
            </a:pPr>
            <a:r>
              <a:rPr lang="en-US" sz="1800" dirty="0"/>
              <a:t>Supports various package types (datasets, models, visualizations, tools, applications)</a:t>
            </a:r>
          </a:p>
        </p:txBody>
      </p:sp>
      <p:sp>
        <p:nvSpPr>
          <p:cNvPr id="4" name="Slide Number Placeholder 3">
            <a:extLst>
              <a:ext uri="{FF2B5EF4-FFF2-40B4-BE49-F238E27FC236}">
                <a16:creationId xmlns:a16="http://schemas.microsoft.com/office/drawing/2014/main" id="{3CB83148-041F-40D5-98AE-335079B03B44}"/>
              </a:ext>
            </a:extLst>
          </p:cNvPr>
          <p:cNvSpPr>
            <a:spLocks noGrp="1"/>
          </p:cNvSpPr>
          <p:nvPr>
            <p:ph type="sldNum" sz="quarter" idx="12"/>
          </p:nvPr>
        </p:nvSpPr>
        <p:spPr/>
        <p:txBody>
          <a:bodyPr/>
          <a:lstStyle/>
          <a:p>
            <a:fld id="{6113E31D-E2AB-40D1-8B51-AFA5AFEF393A}" type="slidenum">
              <a:rPr lang="en-US" smtClean="0"/>
              <a:t>9</a:t>
            </a:fld>
            <a:endParaRPr lang="en-US" dirty="0"/>
          </a:p>
        </p:txBody>
      </p:sp>
      <p:pic>
        <p:nvPicPr>
          <p:cNvPr id="5" name="Picture 4">
            <a:extLst>
              <a:ext uri="{FF2B5EF4-FFF2-40B4-BE49-F238E27FC236}">
                <a16:creationId xmlns:a16="http://schemas.microsoft.com/office/drawing/2014/main" id="{F6825C55-6A47-4FE9-89D0-953C30DDAEAE}"/>
              </a:ext>
            </a:extLst>
          </p:cNvPr>
          <p:cNvPicPr>
            <a:picLocks noChangeAspect="1"/>
          </p:cNvPicPr>
          <p:nvPr/>
        </p:nvPicPr>
        <p:blipFill>
          <a:blip r:embed="rId2"/>
          <a:stretch>
            <a:fillRect/>
          </a:stretch>
        </p:blipFill>
        <p:spPr>
          <a:xfrm>
            <a:off x="4361605" y="1697985"/>
            <a:ext cx="3969325" cy="1232371"/>
          </a:xfrm>
          <a:prstGeom prst="rect">
            <a:avLst/>
          </a:prstGeom>
        </p:spPr>
      </p:pic>
      <p:pic>
        <p:nvPicPr>
          <p:cNvPr id="7" name="Picture 6">
            <a:extLst>
              <a:ext uri="{FF2B5EF4-FFF2-40B4-BE49-F238E27FC236}">
                <a16:creationId xmlns:a16="http://schemas.microsoft.com/office/drawing/2014/main" id="{A1D3AB2F-B008-473E-BA0B-0713BFA3A906}"/>
              </a:ext>
            </a:extLst>
          </p:cNvPr>
          <p:cNvPicPr>
            <a:picLocks noChangeAspect="1"/>
          </p:cNvPicPr>
          <p:nvPr/>
        </p:nvPicPr>
        <p:blipFill>
          <a:blip r:embed="rId3"/>
          <a:stretch>
            <a:fillRect/>
          </a:stretch>
        </p:blipFill>
        <p:spPr>
          <a:xfrm>
            <a:off x="4389244" y="3215770"/>
            <a:ext cx="954158" cy="954158"/>
          </a:xfrm>
          <a:prstGeom prst="rect">
            <a:avLst/>
          </a:prstGeom>
        </p:spPr>
      </p:pic>
      <p:pic>
        <p:nvPicPr>
          <p:cNvPr id="9" name="Picture 8">
            <a:extLst>
              <a:ext uri="{FF2B5EF4-FFF2-40B4-BE49-F238E27FC236}">
                <a16:creationId xmlns:a16="http://schemas.microsoft.com/office/drawing/2014/main" id="{D4B9D1BC-9E1C-41DE-8FDC-211FD7405857}"/>
              </a:ext>
            </a:extLst>
          </p:cNvPr>
          <p:cNvPicPr>
            <a:picLocks noChangeAspect="1"/>
          </p:cNvPicPr>
          <p:nvPr/>
        </p:nvPicPr>
        <p:blipFill>
          <a:blip r:embed="rId4"/>
          <a:stretch>
            <a:fillRect/>
          </a:stretch>
        </p:blipFill>
        <p:spPr>
          <a:xfrm>
            <a:off x="5984898" y="3684842"/>
            <a:ext cx="846107" cy="846107"/>
          </a:xfrm>
          <a:prstGeom prst="rect">
            <a:avLst/>
          </a:prstGeom>
        </p:spPr>
      </p:pic>
      <p:pic>
        <p:nvPicPr>
          <p:cNvPr id="12" name="Picture 11">
            <a:extLst>
              <a:ext uri="{FF2B5EF4-FFF2-40B4-BE49-F238E27FC236}">
                <a16:creationId xmlns:a16="http://schemas.microsoft.com/office/drawing/2014/main" id="{89FE613D-7CF3-42A0-B861-E4A4A4DF30E9}"/>
              </a:ext>
            </a:extLst>
          </p:cNvPr>
          <p:cNvPicPr>
            <a:picLocks noChangeAspect="1"/>
          </p:cNvPicPr>
          <p:nvPr/>
        </p:nvPicPr>
        <p:blipFill>
          <a:blip r:embed="rId5"/>
          <a:stretch>
            <a:fillRect/>
          </a:stretch>
        </p:blipFill>
        <p:spPr>
          <a:xfrm>
            <a:off x="7295725" y="4257188"/>
            <a:ext cx="1129117" cy="635651"/>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31265797-0801-4338-A0E2-B2C654A63373}"/>
              </a:ext>
            </a:extLst>
          </p:cNvPr>
          <p:cNvPicPr>
            <a:picLocks noChangeAspect="1"/>
          </p:cNvPicPr>
          <p:nvPr/>
        </p:nvPicPr>
        <p:blipFill>
          <a:blip r:embed="rId6"/>
          <a:stretch>
            <a:fillRect/>
          </a:stretch>
        </p:blipFill>
        <p:spPr>
          <a:xfrm>
            <a:off x="4581119" y="4341285"/>
            <a:ext cx="815693" cy="1084300"/>
          </a:xfrm>
          <a:prstGeom prst="rect">
            <a:avLst/>
          </a:prstGeom>
        </p:spPr>
      </p:pic>
      <p:pic>
        <p:nvPicPr>
          <p:cNvPr id="18" name="Picture 17">
            <a:extLst>
              <a:ext uri="{FF2B5EF4-FFF2-40B4-BE49-F238E27FC236}">
                <a16:creationId xmlns:a16="http://schemas.microsoft.com/office/drawing/2014/main" id="{0532F517-B7C9-4C59-8628-7DD2FF45D26B}"/>
              </a:ext>
            </a:extLst>
          </p:cNvPr>
          <p:cNvPicPr>
            <a:picLocks noChangeAspect="1"/>
          </p:cNvPicPr>
          <p:nvPr/>
        </p:nvPicPr>
        <p:blipFill>
          <a:blip r:embed="rId7"/>
          <a:stretch>
            <a:fillRect/>
          </a:stretch>
        </p:blipFill>
        <p:spPr>
          <a:xfrm>
            <a:off x="5861532" y="4729474"/>
            <a:ext cx="1026821" cy="795787"/>
          </a:xfrm>
          <a:prstGeom prst="rect">
            <a:avLst/>
          </a:prstGeom>
        </p:spPr>
      </p:pic>
      <p:pic>
        <p:nvPicPr>
          <p:cNvPr id="20" name="Picture 19">
            <a:extLst>
              <a:ext uri="{FF2B5EF4-FFF2-40B4-BE49-F238E27FC236}">
                <a16:creationId xmlns:a16="http://schemas.microsoft.com/office/drawing/2014/main" id="{739ACE16-4E38-463C-9698-DC08689C0E0E}"/>
              </a:ext>
            </a:extLst>
          </p:cNvPr>
          <p:cNvPicPr>
            <a:picLocks noChangeAspect="1"/>
          </p:cNvPicPr>
          <p:nvPr/>
        </p:nvPicPr>
        <p:blipFill>
          <a:blip r:embed="rId8"/>
          <a:stretch>
            <a:fillRect/>
          </a:stretch>
        </p:blipFill>
        <p:spPr>
          <a:xfrm>
            <a:off x="7295724" y="3140682"/>
            <a:ext cx="955860" cy="952141"/>
          </a:xfrm>
          <a:prstGeom prst="rect">
            <a:avLst/>
          </a:prstGeom>
        </p:spPr>
      </p:pic>
    </p:spTree>
    <p:extLst>
      <p:ext uri="{BB962C8B-B14F-4D97-AF65-F5344CB8AC3E}">
        <p14:creationId xmlns:p14="http://schemas.microsoft.com/office/powerpoint/2010/main" val="230939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dia Theme 1">
  <a:themeElements>
    <a:clrScheme name="Custom 1">
      <a:dk1>
        <a:srgbClr val="000000"/>
      </a:dk1>
      <a:lt1>
        <a:srgbClr val="FFFFFF"/>
      </a:lt1>
      <a:dk2>
        <a:srgbClr val="005376"/>
      </a:dk2>
      <a:lt2>
        <a:srgbClr val="E7E6E6"/>
      </a:lt2>
      <a:accent1>
        <a:srgbClr val="008E74"/>
      </a:accent1>
      <a:accent2>
        <a:srgbClr val="6CB312"/>
      </a:accent2>
      <a:accent3>
        <a:srgbClr val="FFA033"/>
      </a:accent3>
      <a:accent4>
        <a:srgbClr val="A92C00"/>
      </a:accent4>
      <a:accent5>
        <a:srgbClr val="7D0D7C"/>
      </a:accent5>
      <a:accent6>
        <a:srgbClr val="00ADD0"/>
      </a:accent6>
      <a:hlink>
        <a:srgbClr val="FFC684"/>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enter10700_DARK_widescreen.potx" id="{152BD79E-7584-4666-AC22-D4E24C15D2E7}" vid="{4AA80998-9640-449D-9CC0-65ED7C55AF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A3A3243B19A45861DDDCDD9F4CFB0" ma:contentTypeVersion="1" ma:contentTypeDescription="Create a new document." ma:contentTypeScope="" ma:versionID="4751409751b679d59624322cd266fb0d">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B513A7-7F8A-4113-801A-CB1BB84E76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35EC470-F8B7-4F54-8F7E-28CEC3DC00DC}">
  <ds:schemaRefs>
    <ds:schemaRef ds:uri="http://schemas.microsoft.com/office/infopath/2007/PartnerControls"/>
    <ds:schemaRef ds:uri="http://purl.org/dc/terms/"/>
    <ds:schemaRef ds:uri="http://purl.org/dc/elements/1.1/"/>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F9DA456-4518-408E-8F94-635456FD17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28703</TotalTime>
  <Words>1877</Words>
  <Application>Microsoft Office PowerPoint</Application>
  <PresentationFormat>On-screen Show (4:3)</PresentationFormat>
  <Paragraphs>266</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Courier New</vt:lpstr>
      <vt:lpstr>Garamond</vt:lpstr>
      <vt:lpstr>Gill Sans MT</vt:lpstr>
      <vt:lpstr>Wingdings</vt:lpstr>
      <vt:lpstr>Sandia Theme 1</vt:lpstr>
      <vt:lpstr>Sandia Insights A Data Architecture and Framework</vt:lpstr>
      <vt:lpstr>Larry Arellano</vt:lpstr>
      <vt:lpstr>Roadmap – Our Data Sciences Journey</vt:lpstr>
      <vt:lpstr>Journey Continues</vt:lpstr>
      <vt:lpstr>Research – Build a Reference Architecture</vt:lpstr>
      <vt:lpstr>Today – Re-Evolution to “Sandia Insights”</vt:lpstr>
      <vt:lpstr>Why – What do our customers need?</vt:lpstr>
      <vt:lpstr>Sandia Insights Roadmap</vt:lpstr>
      <vt:lpstr>Infrastructure – Architectural Components</vt:lpstr>
      <vt:lpstr>Patrick Carlson</vt:lpstr>
      <vt:lpstr>Drilling Down – Beyond Data Pipelines</vt:lpstr>
      <vt:lpstr>“Productionization” of Machine Learning (Model Marketplace)</vt:lpstr>
      <vt:lpstr>Team Collaboration</vt:lpstr>
      <vt:lpstr>Roles Necessary for Productionization</vt:lpstr>
      <vt:lpstr>Wading Through the Large Number of Tools</vt:lpstr>
      <vt:lpstr>Tooling and Infrastructure Landscape</vt:lpstr>
      <vt:lpstr>Design and Architecture Considerations</vt:lpstr>
      <vt:lpstr>Systems Evaluated</vt:lpstr>
      <vt:lpstr>System Comparison</vt:lpstr>
      <vt:lpstr>Future Next Steps</vt:lpstr>
      <vt:lpstr>Questions to Ask</vt:lpstr>
      <vt:lpstr>Challenges You Might Face or Things to Consider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Arellano, Larry</cp:lastModifiedBy>
  <cp:revision>273</cp:revision>
  <cp:lastPrinted>2019-04-19T19:38:48Z</cp:lastPrinted>
  <dcterms:created xsi:type="dcterms:W3CDTF">2017-10-14T01:15:26Z</dcterms:created>
  <dcterms:modified xsi:type="dcterms:W3CDTF">2019-05-08T18:34:44Z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0x01010076DA3A3243B19A45861DDDCDD9F4CFB0</vt:lpwstr>
  </property>
</Properties>
</file>